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embeddings/oleObject1.bin" ContentType="application/vnd.openxmlformats-officedocument.oleObject"/>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258" r:id="rId3"/>
    <p:sldId id="325" r:id="rId4"/>
    <p:sldId id="300" r:id="rId5"/>
    <p:sldId id="279" r:id="rId6"/>
    <p:sldId id="301" r:id="rId7"/>
    <p:sldId id="259" r:id="rId8"/>
    <p:sldId id="260" r:id="rId9"/>
    <p:sldId id="302" r:id="rId10"/>
    <p:sldId id="264" r:id="rId11"/>
    <p:sldId id="265" r:id="rId12"/>
    <p:sldId id="307" r:id="rId13"/>
    <p:sldId id="308" r:id="rId14"/>
    <p:sldId id="303" r:id="rId15"/>
    <p:sldId id="262" r:id="rId16"/>
    <p:sldId id="314" r:id="rId17"/>
    <p:sldId id="315" r:id="rId18"/>
    <p:sldId id="310" r:id="rId19"/>
    <p:sldId id="311" r:id="rId20"/>
    <p:sldId id="328" r:id="rId21"/>
    <p:sldId id="317" r:id="rId22"/>
    <p:sldId id="284" r:id="rId23"/>
    <p:sldId id="278" r:id="rId24"/>
    <p:sldId id="277" r:id="rId25"/>
    <p:sldId id="313" r:id="rId26"/>
    <p:sldId id="32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idi Reichert"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94719" autoAdjust="0"/>
  </p:normalViewPr>
  <p:slideViewPr>
    <p:cSldViewPr>
      <p:cViewPr varScale="1">
        <p:scale>
          <a:sx n="99" d="100"/>
          <a:sy n="99" d="100"/>
        </p:scale>
        <p:origin x="-1008" y="-1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8" d="100"/>
          <a:sy n="58" d="100"/>
        </p:scale>
        <p:origin x="-166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commentAuthors" Target="commentAuthors.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38AEBF-54E5-44CB-91E3-E110E325D57D}" type="datetimeFigureOut">
              <a:rPr lang="en-US" smtClean="0"/>
              <a:pPr/>
              <a:t>1/17/13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C229C9-7F0A-4558-AC1F-7F81DAEE0857}" type="slidenum">
              <a:rPr lang="en-US" smtClean="0"/>
              <a:pPr/>
              <a:t>‹#›</a:t>
            </a:fld>
            <a:endParaRPr lang="en-US"/>
          </a:p>
        </p:txBody>
      </p:sp>
    </p:spTree>
    <p:extLst>
      <p:ext uri="{BB962C8B-B14F-4D97-AF65-F5344CB8AC3E}">
        <p14:creationId xmlns:p14="http://schemas.microsoft.com/office/powerpoint/2010/main" val="4053165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C229C9-7F0A-4558-AC1F-7F81DAEE0857}" type="slidenum">
              <a:rPr lang="en-US" smtClean="0"/>
              <a:pPr/>
              <a:t>2</a:t>
            </a:fld>
            <a:endParaRPr lang="en-US"/>
          </a:p>
        </p:txBody>
      </p:sp>
    </p:spTree>
    <p:extLst>
      <p:ext uri="{BB962C8B-B14F-4D97-AF65-F5344CB8AC3E}">
        <p14:creationId xmlns:p14="http://schemas.microsoft.com/office/powerpoint/2010/main" val="3409319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C229C9-7F0A-4558-AC1F-7F81DAEE0857}" type="slidenum">
              <a:rPr lang="en-US" smtClean="0"/>
              <a:pPr/>
              <a:t>3</a:t>
            </a:fld>
            <a:endParaRPr lang="en-US"/>
          </a:p>
        </p:txBody>
      </p:sp>
    </p:spTree>
    <p:extLst>
      <p:ext uri="{BB962C8B-B14F-4D97-AF65-F5344CB8AC3E}">
        <p14:creationId xmlns:p14="http://schemas.microsoft.com/office/powerpoint/2010/main" val="3409319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C229C9-7F0A-4558-AC1F-7F81DAEE0857}" type="slidenum">
              <a:rPr lang="en-US" smtClean="0"/>
              <a:pPr/>
              <a:t>4</a:t>
            </a:fld>
            <a:endParaRPr lang="en-US"/>
          </a:p>
        </p:txBody>
      </p:sp>
    </p:spTree>
    <p:extLst>
      <p:ext uri="{BB962C8B-B14F-4D97-AF65-F5344CB8AC3E}">
        <p14:creationId xmlns:p14="http://schemas.microsoft.com/office/powerpoint/2010/main" val="3409319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Rot="1" noChangeAspect="1" noChangeArrowheads="1" noTextEdit="1"/>
          </p:cNvSpPr>
          <p:nvPr>
            <p:ph type="sldImg"/>
          </p:nvPr>
        </p:nvSpPr>
        <p:spPr>
          <a:xfrm>
            <a:off x="1143000" y="684213"/>
            <a:ext cx="4572000" cy="3429000"/>
          </a:xfrm>
          <a:prstGeom prst="rect">
            <a:avLst/>
          </a:prstGeom>
          <a:ln/>
        </p:spPr>
      </p:sp>
      <p:sp>
        <p:nvSpPr>
          <p:cNvPr id="470019" name="Rectangle 3"/>
          <p:cNvSpPr>
            <a:spLocks noGrp="1" noChangeArrowheads="1"/>
          </p:cNvSpPr>
          <p:nvPr>
            <p:ph type="body" idx="1"/>
          </p:nvPr>
        </p:nvSpPr>
        <p:spPr>
          <a:xfrm>
            <a:off x="914920" y="4343713"/>
            <a:ext cx="5028161" cy="4115425"/>
          </a:xfrm>
          <a:prstGeom prst="rect">
            <a:avLst/>
          </a:prstGeom>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Rot="1" noChangeAspect="1" noChangeArrowheads="1" noTextEdit="1"/>
          </p:cNvSpPr>
          <p:nvPr>
            <p:ph type="sldImg"/>
          </p:nvPr>
        </p:nvSpPr>
        <p:spPr>
          <a:xfrm>
            <a:off x="1143000" y="684213"/>
            <a:ext cx="4572000" cy="3429000"/>
          </a:xfrm>
          <a:prstGeom prst="rect">
            <a:avLst/>
          </a:prstGeom>
          <a:ln/>
        </p:spPr>
      </p:sp>
      <p:sp>
        <p:nvSpPr>
          <p:cNvPr id="470019" name="Rectangle 3"/>
          <p:cNvSpPr>
            <a:spLocks noGrp="1" noChangeArrowheads="1"/>
          </p:cNvSpPr>
          <p:nvPr>
            <p:ph type="body" idx="1"/>
          </p:nvPr>
        </p:nvSpPr>
        <p:spPr>
          <a:xfrm>
            <a:off x="914920" y="4343713"/>
            <a:ext cx="5028161" cy="4115425"/>
          </a:xfrm>
          <a:prstGeom prst="rect">
            <a:avLst/>
          </a:prstGeom>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Rot="1" noChangeAspect="1" noChangeArrowheads="1" noTextEdit="1"/>
          </p:cNvSpPr>
          <p:nvPr>
            <p:ph type="sldImg"/>
          </p:nvPr>
        </p:nvSpPr>
        <p:spPr>
          <a:xfrm>
            <a:off x="1143000" y="684213"/>
            <a:ext cx="4572000" cy="3429000"/>
          </a:xfrm>
          <a:prstGeom prst="rect">
            <a:avLst/>
          </a:prstGeom>
          <a:ln/>
        </p:spPr>
      </p:sp>
      <p:sp>
        <p:nvSpPr>
          <p:cNvPr id="470019" name="Rectangle 3"/>
          <p:cNvSpPr>
            <a:spLocks noGrp="1" noChangeArrowheads="1"/>
          </p:cNvSpPr>
          <p:nvPr>
            <p:ph type="body" idx="1"/>
          </p:nvPr>
        </p:nvSpPr>
        <p:spPr>
          <a:xfrm>
            <a:off x="914920" y="4343713"/>
            <a:ext cx="5028161" cy="4115425"/>
          </a:xfrm>
          <a:prstGeom prst="rect">
            <a:avLst/>
          </a:prstGeom>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C229C9-7F0A-4558-AC1F-7F81DAEE0857}" type="slidenum">
              <a:rPr lang="en-US" smtClean="0"/>
              <a:pPr/>
              <a:t>15</a:t>
            </a:fld>
            <a:endParaRPr lang="en-US"/>
          </a:p>
        </p:txBody>
      </p:sp>
    </p:spTree>
    <p:extLst>
      <p:ext uri="{BB962C8B-B14F-4D97-AF65-F5344CB8AC3E}">
        <p14:creationId xmlns:p14="http://schemas.microsoft.com/office/powerpoint/2010/main" val="2426487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Rot="1" noChangeAspect="1" noChangeArrowheads="1" noTextEdit="1"/>
          </p:cNvSpPr>
          <p:nvPr>
            <p:ph type="sldImg"/>
          </p:nvPr>
        </p:nvSpPr>
        <p:spPr>
          <a:xfrm>
            <a:off x="1143000" y="684213"/>
            <a:ext cx="4572000" cy="3429000"/>
          </a:xfrm>
          <a:prstGeom prst="rect">
            <a:avLst/>
          </a:prstGeom>
          <a:ln/>
        </p:spPr>
      </p:sp>
      <p:sp>
        <p:nvSpPr>
          <p:cNvPr id="470019" name="Rectangle 3"/>
          <p:cNvSpPr>
            <a:spLocks noGrp="1" noChangeArrowheads="1"/>
          </p:cNvSpPr>
          <p:nvPr>
            <p:ph type="body" idx="1"/>
          </p:nvPr>
        </p:nvSpPr>
        <p:spPr>
          <a:xfrm>
            <a:off x="914920" y="4343713"/>
            <a:ext cx="5028161" cy="4115425"/>
          </a:xfrm>
          <a:prstGeom prst="rect">
            <a:avLst/>
          </a:prstGeom>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C229C9-7F0A-4558-AC1F-7F81DAEE0857}" type="slidenum">
              <a:rPr lang="en-US" smtClean="0"/>
              <a:pPr/>
              <a:t>23</a:t>
            </a:fld>
            <a:endParaRPr lang="en-US"/>
          </a:p>
        </p:txBody>
      </p:sp>
    </p:spTree>
    <p:extLst>
      <p:ext uri="{BB962C8B-B14F-4D97-AF65-F5344CB8AC3E}">
        <p14:creationId xmlns:p14="http://schemas.microsoft.com/office/powerpoint/2010/main" val="74445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902E33-5771-416E-9DA1-5E5D131E1C0F}"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9EC7D-452F-49EE-A508-B20374ABDBDC}" type="slidenum">
              <a:rPr lang="en-US" smtClean="0"/>
              <a:pPr/>
              <a:t>‹#›</a:t>
            </a:fld>
            <a:endParaRPr lang="en-US"/>
          </a:p>
        </p:txBody>
      </p:sp>
    </p:spTree>
    <p:extLst>
      <p:ext uri="{BB962C8B-B14F-4D97-AF65-F5344CB8AC3E}">
        <p14:creationId xmlns:p14="http://schemas.microsoft.com/office/powerpoint/2010/main" val="2210558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902E33-5771-416E-9DA1-5E5D131E1C0F}"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9EC7D-452F-49EE-A508-B20374ABDBDC}" type="slidenum">
              <a:rPr lang="en-US" smtClean="0"/>
              <a:pPr/>
              <a:t>‹#›</a:t>
            </a:fld>
            <a:endParaRPr lang="en-US"/>
          </a:p>
        </p:txBody>
      </p:sp>
    </p:spTree>
    <p:extLst>
      <p:ext uri="{BB962C8B-B14F-4D97-AF65-F5344CB8AC3E}">
        <p14:creationId xmlns:p14="http://schemas.microsoft.com/office/powerpoint/2010/main" val="4042996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902E33-5771-416E-9DA1-5E5D131E1C0F}"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9EC7D-452F-49EE-A508-B20374ABDBDC}" type="slidenum">
              <a:rPr lang="en-US" smtClean="0"/>
              <a:pPr/>
              <a:t>‹#›</a:t>
            </a:fld>
            <a:endParaRPr lang="en-US"/>
          </a:p>
        </p:txBody>
      </p:sp>
    </p:spTree>
    <p:extLst>
      <p:ext uri="{BB962C8B-B14F-4D97-AF65-F5344CB8AC3E}">
        <p14:creationId xmlns:p14="http://schemas.microsoft.com/office/powerpoint/2010/main" val="132382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Black"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C902E33-5771-416E-9DA1-5E5D131E1C0F}" type="datetimeFigureOut">
              <a:rPr lang="en-US" smtClean="0"/>
              <a:pPr/>
              <a:t>1/17/13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9EC7D-452F-49EE-A508-B20374ABDBDC}" type="slidenum">
              <a:rPr lang="en-US" smtClean="0"/>
              <a:pPr/>
              <a:t>‹#›</a:t>
            </a:fld>
            <a:endParaRPr lang="en-US"/>
          </a:p>
        </p:txBody>
      </p:sp>
    </p:spTree>
    <p:extLst>
      <p:ext uri="{BB962C8B-B14F-4D97-AF65-F5344CB8AC3E}">
        <p14:creationId xmlns:p14="http://schemas.microsoft.com/office/powerpoint/2010/main" val="1847780"/>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902E33-5771-416E-9DA1-5E5D131E1C0F}"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9EC7D-452F-49EE-A508-B20374ABDBDC}" type="slidenum">
              <a:rPr lang="en-US" smtClean="0"/>
              <a:pPr/>
              <a:t>‹#›</a:t>
            </a:fld>
            <a:endParaRPr lang="en-US"/>
          </a:p>
        </p:txBody>
      </p:sp>
    </p:spTree>
    <p:extLst>
      <p:ext uri="{BB962C8B-B14F-4D97-AF65-F5344CB8AC3E}">
        <p14:creationId xmlns:p14="http://schemas.microsoft.com/office/powerpoint/2010/main" val="3549261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Black"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902E33-5771-416E-9DA1-5E5D131E1C0F}" type="datetimeFigureOut">
              <a:rPr lang="en-US" smtClean="0"/>
              <a:pPr/>
              <a:t>1/17/13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9EC7D-452F-49EE-A508-B20374ABDBDC}" type="slidenum">
              <a:rPr lang="en-US" smtClean="0"/>
              <a:pPr/>
              <a:t>‹#›</a:t>
            </a:fld>
            <a:endParaRPr lang="en-US"/>
          </a:p>
        </p:txBody>
      </p:sp>
    </p:spTree>
    <p:extLst>
      <p:ext uri="{BB962C8B-B14F-4D97-AF65-F5344CB8AC3E}">
        <p14:creationId xmlns:p14="http://schemas.microsoft.com/office/powerpoint/2010/main" val="1942737349"/>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902E33-5771-416E-9DA1-5E5D131E1C0F}" type="datetimeFigureOut">
              <a:rPr lang="en-US" smtClean="0"/>
              <a:pPr/>
              <a:t>1/17/13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19EC7D-452F-49EE-A508-B20374ABDBDC}" type="slidenum">
              <a:rPr lang="en-US" smtClean="0"/>
              <a:pPr/>
              <a:t>‹#›</a:t>
            </a:fld>
            <a:endParaRPr lang="en-US"/>
          </a:p>
        </p:txBody>
      </p:sp>
    </p:spTree>
    <p:extLst>
      <p:ext uri="{BB962C8B-B14F-4D97-AF65-F5344CB8AC3E}">
        <p14:creationId xmlns:p14="http://schemas.microsoft.com/office/powerpoint/2010/main" val="2100120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902E33-5771-416E-9DA1-5E5D131E1C0F}" type="datetimeFigureOut">
              <a:rPr lang="en-US" smtClean="0"/>
              <a:pPr/>
              <a:t>1/17/13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19EC7D-452F-49EE-A508-B20374ABDBDC}" type="slidenum">
              <a:rPr lang="en-US" smtClean="0"/>
              <a:pPr/>
              <a:t>‹#›</a:t>
            </a:fld>
            <a:endParaRPr lang="en-US"/>
          </a:p>
        </p:txBody>
      </p:sp>
    </p:spTree>
    <p:extLst>
      <p:ext uri="{BB962C8B-B14F-4D97-AF65-F5344CB8AC3E}">
        <p14:creationId xmlns:p14="http://schemas.microsoft.com/office/powerpoint/2010/main" val="1712458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902E33-5771-416E-9DA1-5E5D131E1C0F}" type="datetimeFigureOut">
              <a:rPr lang="en-US" smtClean="0"/>
              <a:pPr/>
              <a:t>1/17/13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19EC7D-452F-49EE-A508-B20374ABDBDC}" type="slidenum">
              <a:rPr lang="en-US" smtClean="0"/>
              <a:pPr/>
              <a:t>‹#›</a:t>
            </a:fld>
            <a:endParaRPr lang="en-US"/>
          </a:p>
        </p:txBody>
      </p:sp>
    </p:spTree>
    <p:extLst>
      <p:ext uri="{BB962C8B-B14F-4D97-AF65-F5344CB8AC3E}">
        <p14:creationId xmlns:p14="http://schemas.microsoft.com/office/powerpoint/2010/main" val="297068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902E33-5771-416E-9DA1-5E5D131E1C0F}" type="datetimeFigureOut">
              <a:rPr lang="en-US" smtClean="0"/>
              <a:pPr/>
              <a:t>1/17/13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9EC7D-452F-49EE-A508-B20374ABDBDC}" type="slidenum">
              <a:rPr lang="en-US" smtClean="0"/>
              <a:pPr/>
              <a:t>‹#›</a:t>
            </a:fld>
            <a:endParaRPr lang="en-US"/>
          </a:p>
        </p:txBody>
      </p:sp>
    </p:spTree>
    <p:extLst>
      <p:ext uri="{BB962C8B-B14F-4D97-AF65-F5344CB8AC3E}">
        <p14:creationId xmlns:p14="http://schemas.microsoft.com/office/powerpoint/2010/main" val="849182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902E33-5771-416E-9DA1-5E5D131E1C0F}" type="datetimeFigureOut">
              <a:rPr lang="en-US" smtClean="0"/>
              <a:pPr/>
              <a:t>1/17/13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9EC7D-452F-49EE-A508-B20374ABDBDC}" type="slidenum">
              <a:rPr lang="en-US" smtClean="0"/>
              <a:pPr/>
              <a:t>‹#›</a:t>
            </a:fld>
            <a:endParaRPr lang="en-US"/>
          </a:p>
        </p:txBody>
      </p:sp>
    </p:spTree>
    <p:extLst>
      <p:ext uri="{BB962C8B-B14F-4D97-AF65-F5344CB8AC3E}">
        <p14:creationId xmlns:p14="http://schemas.microsoft.com/office/powerpoint/2010/main" val="20343820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902E33-5771-416E-9DA1-5E5D131E1C0F}" type="datetimeFigureOut">
              <a:rPr lang="en-US" smtClean="0"/>
              <a:pPr/>
              <a:t>1/17/13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19EC7D-452F-49EE-A508-B20374ABDBDC}" type="slidenum">
              <a:rPr lang="en-US" smtClean="0"/>
              <a:pPr/>
              <a:t>‹#›</a:t>
            </a:fld>
            <a:endParaRPr lang="en-US"/>
          </a:p>
        </p:txBody>
      </p:sp>
    </p:spTree>
    <p:extLst>
      <p:ext uri="{BB962C8B-B14F-4D97-AF65-F5344CB8AC3E}">
        <p14:creationId xmlns:p14="http://schemas.microsoft.com/office/powerpoint/2010/main" val="3279466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normAutofit fontScale="90000"/>
          </a:bodyPr>
          <a:lstStyle/>
          <a:p>
            <a:r>
              <a:rPr lang="en-US" i="0" dirty="0" smtClean="0">
                <a:solidFill>
                  <a:schemeClr val="tx2"/>
                </a:solidFill>
                <a:latin typeface="Arial Black" pitchFamily="34" charset="0"/>
              </a:rPr>
              <a:t/>
            </a:r>
            <a:br>
              <a:rPr lang="en-US" i="0" dirty="0" smtClean="0">
                <a:solidFill>
                  <a:schemeClr val="tx2"/>
                </a:solidFill>
                <a:latin typeface="Arial Black" pitchFamily="34" charset="0"/>
              </a:rPr>
            </a:br>
            <a:r>
              <a:rPr lang="en-US" dirty="0">
                <a:solidFill>
                  <a:schemeClr val="tx2"/>
                </a:solidFill>
                <a:latin typeface="Arial Black" pitchFamily="34" charset="0"/>
              </a:rPr>
              <a:t/>
            </a:r>
            <a:br>
              <a:rPr lang="en-US" dirty="0">
                <a:solidFill>
                  <a:schemeClr val="tx2"/>
                </a:solidFill>
                <a:latin typeface="Arial Black" pitchFamily="34" charset="0"/>
              </a:rPr>
            </a:br>
            <a:r>
              <a:rPr lang="en-US" sz="4900" i="0" dirty="0" smtClean="0">
                <a:latin typeface="Arial Black" pitchFamily="34" charset="0"/>
              </a:rPr>
              <a:t>Analysis of Clustered and Longitudinal Data</a:t>
            </a:r>
            <a:r>
              <a:rPr lang="en-US" sz="4900" i="0" dirty="0" smtClean="0">
                <a:solidFill>
                  <a:schemeClr val="tx2"/>
                </a:solidFill>
                <a:latin typeface="Arial Black" pitchFamily="34" charset="0"/>
              </a:rPr>
              <a:t/>
            </a:r>
            <a:br>
              <a:rPr lang="en-US" sz="4900" i="0" dirty="0" smtClean="0">
                <a:solidFill>
                  <a:schemeClr val="tx2"/>
                </a:solidFill>
                <a:latin typeface="Arial Black" pitchFamily="34" charset="0"/>
              </a:rPr>
            </a:br>
            <a:r>
              <a:rPr lang="en-US" i="0" dirty="0" smtClean="0">
                <a:solidFill>
                  <a:schemeClr val="tx2"/>
                </a:solidFill>
                <a:latin typeface="Arial Black" pitchFamily="34" charset="0"/>
              </a:rPr>
              <a:t/>
            </a:r>
            <a:br>
              <a:rPr lang="en-US" i="0" dirty="0" smtClean="0">
                <a:solidFill>
                  <a:schemeClr val="tx2"/>
                </a:solidFill>
                <a:latin typeface="Arial Black" pitchFamily="34" charset="0"/>
              </a:rPr>
            </a:br>
            <a:endParaRPr lang="en-US" dirty="0"/>
          </a:p>
        </p:txBody>
      </p:sp>
      <p:sp>
        <p:nvSpPr>
          <p:cNvPr id="5" name="Rectangle 5"/>
          <p:cNvSpPr>
            <a:spLocks noChangeArrowheads="1"/>
          </p:cNvSpPr>
          <p:nvPr/>
        </p:nvSpPr>
        <p:spPr bwMode="auto">
          <a:xfrm>
            <a:off x="1219200" y="2590800"/>
            <a:ext cx="6629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4000" i="0" dirty="0">
                <a:solidFill>
                  <a:srgbClr val="000000"/>
                </a:solidFill>
                <a:latin typeface="Arial Black" charset="0"/>
              </a:rPr>
              <a:t>Module 2</a:t>
            </a:r>
          </a:p>
          <a:p>
            <a:pPr algn="ctr"/>
            <a:endParaRPr lang="en-US" sz="4000" i="0" dirty="0">
              <a:solidFill>
                <a:schemeClr val="tx2"/>
              </a:solidFill>
              <a:latin typeface="Arial Black" charset="0"/>
            </a:endParaRPr>
          </a:p>
          <a:p>
            <a:pPr algn="ctr"/>
            <a:r>
              <a:rPr lang="en-US" sz="4000" i="0" dirty="0" smtClean="0">
                <a:solidFill>
                  <a:srgbClr val="000000"/>
                </a:solidFill>
                <a:latin typeface="Arial Black" charset="0"/>
              </a:rPr>
              <a:t>Vocabular</a:t>
            </a:r>
            <a:r>
              <a:rPr lang="en-US" sz="4000" dirty="0" smtClean="0">
                <a:solidFill>
                  <a:srgbClr val="000000"/>
                </a:solidFill>
                <a:latin typeface="Arial Black" charset="0"/>
              </a:rPr>
              <a:t>y Slam and an </a:t>
            </a:r>
            <a:r>
              <a:rPr lang="en-US" sz="4000" i="0" dirty="0" smtClean="0">
                <a:solidFill>
                  <a:srgbClr val="000000"/>
                </a:solidFill>
                <a:latin typeface="Arial Black" charset="0"/>
              </a:rPr>
              <a:t>Introduction to Linear Mixed Models (LMMs)</a:t>
            </a:r>
            <a:endParaRPr lang="en-US" sz="4000" i="0" dirty="0">
              <a:solidFill>
                <a:srgbClr val="000000"/>
              </a:solidFill>
              <a:latin typeface="Arial Black" charset="0"/>
            </a:endParaRPr>
          </a:p>
          <a:p>
            <a:pPr algn="ctr"/>
            <a:endParaRPr lang="en-US" sz="4000" i="0" dirty="0">
              <a:solidFill>
                <a:schemeClr val="tx2"/>
              </a:solidFill>
              <a:latin typeface="Arial Black" charset="0"/>
            </a:endParaRPr>
          </a:p>
        </p:txBody>
      </p:sp>
    </p:spTree>
    <p:extLst>
      <p:ext uri="{BB962C8B-B14F-4D97-AF65-F5344CB8AC3E}">
        <p14:creationId xmlns:p14="http://schemas.microsoft.com/office/powerpoint/2010/main" val="311309179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normAutofit fontScale="90000"/>
          </a:bodyPr>
          <a:lstStyle/>
          <a:p>
            <a:r>
              <a:rPr lang="en-US" sz="3600" b="1" dirty="0" smtClean="0">
                <a:cs typeface="Arial" pitchFamily="34" charset="0"/>
              </a:rPr>
              <a:t>Two-Level Longitudinal Data Example</a:t>
            </a:r>
            <a:endParaRPr lang="en-US" sz="3600" b="1" dirty="0">
              <a:cs typeface="Arial" pitchFamily="34" charset="0"/>
            </a:endParaRPr>
          </a:p>
        </p:txBody>
      </p:sp>
      <p:sp>
        <p:nvSpPr>
          <p:cNvPr id="2" name="Content Placeholder 1"/>
          <p:cNvSpPr>
            <a:spLocks noGrp="1"/>
          </p:cNvSpPr>
          <p:nvPr>
            <p:ph sz="half" idx="1"/>
          </p:nvPr>
        </p:nvSpPr>
        <p:spPr>
          <a:xfrm>
            <a:off x="457200" y="1905000"/>
            <a:ext cx="8077200" cy="4267200"/>
          </a:xfrm>
        </p:spPr>
        <p:txBody>
          <a:bodyPr>
            <a:noAutofit/>
          </a:bodyPr>
          <a:lstStyle/>
          <a:p>
            <a:r>
              <a:rPr lang="en-US" sz="3200" dirty="0" smtClean="0">
                <a:latin typeface="Arial"/>
                <a:cs typeface="Arial"/>
              </a:rPr>
              <a:t>Researchers are studying the effect of a mother’s vocabulary and the child’s gender on the child’s vocabulary growth.</a:t>
            </a:r>
            <a:endParaRPr lang="en-US" sz="3200" dirty="0">
              <a:latin typeface="Arial"/>
              <a:cs typeface="Arial"/>
            </a:endParaRPr>
          </a:p>
        </p:txBody>
      </p:sp>
      <p:sp>
        <p:nvSpPr>
          <p:cNvPr id="5" name="Slide Number Placeholder 4"/>
          <p:cNvSpPr>
            <a:spLocks noGrp="1"/>
          </p:cNvSpPr>
          <p:nvPr>
            <p:ph type="sldNum" sz="quarter" idx="12"/>
          </p:nvPr>
        </p:nvSpPr>
        <p:spPr/>
        <p:txBody>
          <a:bodyPr/>
          <a:lstStyle/>
          <a:p>
            <a:fld id="{7390B8E0-D2BD-4444-8640-7BD51DABB814}" type="slidenum">
              <a:rPr lang="en-US" smtClean="0"/>
              <a:pPr/>
              <a:t>10</a:t>
            </a:fld>
            <a:endParaRPr lang="en-US" dirty="0"/>
          </a:p>
        </p:txBody>
      </p:sp>
      <p:sp>
        <p:nvSpPr>
          <p:cNvPr id="9" name="Date Placeholder 8"/>
          <p:cNvSpPr>
            <a:spLocks noGrp="1"/>
          </p:cNvSpPr>
          <p:nvPr>
            <p:ph type="dt" sz="half" idx="10"/>
          </p:nvPr>
        </p:nvSpPr>
        <p:spPr/>
        <p:txBody>
          <a:bodyPr/>
          <a:lstStyle/>
          <a:p>
            <a:r>
              <a:rPr lang="en-US" dirty="0" err="1" smtClean="0"/>
              <a:t>Biostat</a:t>
            </a:r>
            <a:r>
              <a:rPr lang="en-US" dirty="0" smtClean="0"/>
              <a:t> 512</a:t>
            </a:r>
          </a:p>
        </p:txBody>
      </p:sp>
    </p:spTree>
    <p:extLst>
      <p:ext uri="{BB962C8B-B14F-4D97-AF65-F5344CB8AC3E}">
        <p14:creationId xmlns:p14="http://schemas.microsoft.com/office/powerpoint/2010/main" val="386768561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189038"/>
          </a:xfrm>
        </p:spPr>
        <p:txBody>
          <a:bodyPr/>
          <a:lstStyle/>
          <a:p>
            <a:r>
              <a:rPr lang="en-US" sz="3600" dirty="0" smtClean="0"/>
              <a:t>Longitudinal Data </a:t>
            </a:r>
            <a:br>
              <a:rPr lang="en-US" sz="3600" dirty="0" smtClean="0"/>
            </a:br>
            <a:r>
              <a:rPr lang="en-US" sz="2000" dirty="0" smtClean="0"/>
              <a:t>(Vocabulary Measured Over Time)</a:t>
            </a:r>
            <a:endParaRPr lang="en-US" sz="2000" dirty="0"/>
          </a:p>
        </p:txBody>
      </p:sp>
      <p:sp>
        <p:nvSpPr>
          <p:cNvPr id="4" name="Date Placeholder 3"/>
          <p:cNvSpPr>
            <a:spLocks noGrp="1"/>
          </p:cNvSpPr>
          <p:nvPr>
            <p:ph type="dt" sz="half" idx="10"/>
          </p:nvPr>
        </p:nvSpPr>
        <p:spPr/>
        <p:txBody>
          <a:bodyPr/>
          <a:lstStyle/>
          <a:p>
            <a:r>
              <a:rPr lang="en-US" dirty="0" err="1" smtClean="0"/>
              <a:t>Biostat</a:t>
            </a:r>
            <a:r>
              <a:rPr lang="en-US" dirty="0" smtClean="0"/>
              <a:t> 512</a:t>
            </a:r>
          </a:p>
        </p:txBody>
      </p:sp>
      <p:sp>
        <p:nvSpPr>
          <p:cNvPr id="6" name="Slide Number Placeholder 5"/>
          <p:cNvSpPr>
            <a:spLocks noGrp="1"/>
          </p:cNvSpPr>
          <p:nvPr>
            <p:ph type="sldNum" sz="quarter" idx="12"/>
          </p:nvPr>
        </p:nvSpPr>
        <p:spPr/>
        <p:txBody>
          <a:bodyPr/>
          <a:lstStyle/>
          <a:p>
            <a:fld id="{3988915C-87BB-4B3D-ABBB-D9BCFE7C0251}" type="slidenum">
              <a:rPr lang="en-US" smtClean="0"/>
              <a:pPr/>
              <a:t>11</a:t>
            </a:fld>
            <a:endParaRPr lang="en-US" dirty="0"/>
          </a:p>
        </p:txBody>
      </p:sp>
      <p:grpSp>
        <p:nvGrpSpPr>
          <p:cNvPr id="7" name="Group 47"/>
          <p:cNvGrpSpPr>
            <a:grpSpLocks/>
          </p:cNvGrpSpPr>
          <p:nvPr/>
        </p:nvGrpSpPr>
        <p:grpSpPr bwMode="auto">
          <a:xfrm>
            <a:off x="228600" y="1524000"/>
            <a:ext cx="7696200" cy="3773193"/>
            <a:chOff x="96" y="1278"/>
            <a:chExt cx="3888" cy="2295"/>
          </a:xfrm>
        </p:grpSpPr>
        <p:sp>
          <p:nvSpPr>
            <p:cNvPr id="8" name="Rectangle 3"/>
            <p:cNvSpPr>
              <a:spLocks noChangeArrowheads="1"/>
            </p:cNvSpPr>
            <p:nvPr/>
          </p:nvSpPr>
          <p:spPr bwMode="auto">
            <a:xfrm>
              <a:off x="2811" y="1278"/>
              <a:ext cx="138" cy="327"/>
            </a:xfrm>
            <a:prstGeom prst="rect">
              <a:avLst/>
            </a:prstGeom>
            <a:noFill/>
            <a:ln w="9525">
              <a:noFill/>
              <a:miter lim="800000"/>
              <a:headEnd/>
              <a:tailEnd/>
            </a:ln>
          </p:spPr>
          <p:txBody>
            <a:bodyPr wrap="none" anchor="ctr">
              <a:spAutoFit/>
            </a:bodyPr>
            <a:lstStyle/>
            <a:p>
              <a:r>
                <a:rPr lang="en-US" sz="1000" b="1" i="0" dirty="0">
                  <a:cs typeface="Times New Roman" pitchFamily="18" charset="0"/>
                </a:rPr>
                <a:t> </a:t>
              </a:r>
              <a:endParaRPr lang="en-US" sz="1100" i="0" dirty="0"/>
            </a:p>
            <a:p>
              <a:pPr eaLnBrk="0" hangingPunct="0"/>
              <a:endParaRPr lang="en-US" i="0" dirty="0"/>
            </a:p>
          </p:txBody>
        </p:sp>
        <p:sp>
          <p:nvSpPr>
            <p:cNvPr id="9" name="Text Box 9"/>
            <p:cNvSpPr txBox="1">
              <a:spLocks noChangeArrowheads="1"/>
            </p:cNvSpPr>
            <p:nvPr/>
          </p:nvSpPr>
          <p:spPr bwMode="auto">
            <a:xfrm>
              <a:off x="866" y="2993"/>
              <a:ext cx="576" cy="449"/>
            </a:xfrm>
            <a:prstGeom prst="rect">
              <a:avLst/>
            </a:prstGeom>
            <a:noFill/>
            <a:ln w="9525">
              <a:noFill/>
              <a:miter lim="800000"/>
              <a:headEnd/>
              <a:tailEnd/>
            </a:ln>
          </p:spPr>
          <p:txBody>
            <a:bodyPr>
              <a:spAutoFit/>
            </a:bodyPr>
            <a:lstStyle/>
            <a:p>
              <a:r>
                <a:rPr lang="en-US" sz="1400" dirty="0"/>
                <a:t>Vocab </a:t>
              </a:r>
              <a:r>
                <a:rPr lang="en-US" sz="1400" dirty="0" smtClean="0"/>
                <a:t>Measured at Time 2</a:t>
              </a:r>
              <a:endParaRPr lang="en-US" sz="1400" i="0" dirty="0"/>
            </a:p>
          </p:txBody>
        </p:sp>
        <p:sp>
          <p:nvSpPr>
            <p:cNvPr id="10" name="AutoShape 11"/>
            <p:cNvSpPr>
              <a:spLocks noChangeArrowheads="1"/>
            </p:cNvSpPr>
            <p:nvPr/>
          </p:nvSpPr>
          <p:spPr bwMode="auto">
            <a:xfrm>
              <a:off x="1680" y="2976"/>
              <a:ext cx="624" cy="480"/>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11" name="Line 12"/>
            <p:cNvSpPr>
              <a:spLocks noChangeShapeType="1"/>
            </p:cNvSpPr>
            <p:nvPr/>
          </p:nvSpPr>
          <p:spPr bwMode="auto">
            <a:xfrm>
              <a:off x="1344" y="2208"/>
              <a:ext cx="528" cy="768"/>
            </a:xfrm>
            <a:prstGeom prst="line">
              <a:avLst/>
            </a:prstGeom>
            <a:noFill/>
            <a:ln w="15875">
              <a:solidFill>
                <a:schemeClr val="tx1"/>
              </a:solidFill>
              <a:round/>
              <a:headEnd/>
              <a:tailEnd type="triangle" w="lg" len="lg"/>
            </a:ln>
          </p:spPr>
          <p:txBody>
            <a:bodyPr/>
            <a:lstStyle/>
            <a:p>
              <a:endParaRPr lang="en-US" dirty="0"/>
            </a:p>
          </p:txBody>
        </p:sp>
        <p:sp>
          <p:nvSpPr>
            <p:cNvPr id="12" name="AutoShape 13"/>
            <p:cNvSpPr>
              <a:spLocks noChangeArrowheads="1"/>
            </p:cNvSpPr>
            <p:nvPr/>
          </p:nvSpPr>
          <p:spPr bwMode="auto">
            <a:xfrm>
              <a:off x="1674" y="2993"/>
              <a:ext cx="591" cy="580"/>
            </a:xfrm>
            <a:prstGeom prst="flowChartProcess">
              <a:avLst/>
            </a:prstGeom>
            <a:noFill/>
            <a:ln w="9525">
              <a:noFill/>
              <a:miter lim="800000"/>
              <a:headEnd/>
              <a:tailEnd/>
            </a:ln>
          </p:spPr>
          <p:txBody>
            <a:bodyPr wrap="square">
              <a:spAutoFit/>
            </a:bodyPr>
            <a:lstStyle/>
            <a:p>
              <a:r>
                <a:rPr lang="en-US" sz="1400" dirty="0"/>
                <a:t>Vocab </a:t>
              </a:r>
              <a:r>
                <a:rPr lang="en-US" sz="1400" dirty="0" smtClean="0"/>
                <a:t>Measured at Time n</a:t>
              </a:r>
              <a:r>
                <a:rPr lang="en-US" sz="1400" baseline="-25000" dirty="0" smtClean="0"/>
                <a:t>1</a:t>
              </a:r>
              <a:endParaRPr lang="en-US" sz="1400" baseline="-25000" dirty="0"/>
            </a:p>
            <a:p>
              <a:endParaRPr lang="en-US" sz="1400" i="0" dirty="0"/>
            </a:p>
          </p:txBody>
        </p:sp>
        <p:sp>
          <p:nvSpPr>
            <p:cNvPr id="13" name="AutoShape 14"/>
            <p:cNvSpPr>
              <a:spLocks noChangeArrowheads="1"/>
            </p:cNvSpPr>
            <p:nvPr/>
          </p:nvSpPr>
          <p:spPr bwMode="auto">
            <a:xfrm>
              <a:off x="432" y="1584"/>
              <a:ext cx="1008" cy="624"/>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14" name="Line 15"/>
            <p:cNvSpPr>
              <a:spLocks noChangeShapeType="1"/>
            </p:cNvSpPr>
            <p:nvPr/>
          </p:nvSpPr>
          <p:spPr bwMode="auto">
            <a:xfrm>
              <a:off x="1008" y="2208"/>
              <a:ext cx="106" cy="761"/>
            </a:xfrm>
            <a:prstGeom prst="line">
              <a:avLst/>
            </a:prstGeom>
            <a:noFill/>
            <a:ln w="15875">
              <a:solidFill>
                <a:schemeClr val="tx1"/>
              </a:solidFill>
              <a:round/>
              <a:headEnd/>
              <a:tailEnd type="triangle" w="lg" len="lg"/>
            </a:ln>
          </p:spPr>
          <p:txBody>
            <a:bodyPr/>
            <a:lstStyle/>
            <a:p>
              <a:endParaRPr lang="en-US" dirty="0"/>
            </a:p>
          </p:txBody>
        </p:sp>
        <p:sp>
          <p:nvSpPr>
            <p:cNvPr id="15" name="AutoShape 16"/>
            <p:cNvSpPr>
              <a:spLocks noChangeArrowheads="1"/>
            </p:cNvSpPr>
            <p:nvPr/>
          </p:nvSpPr>
          <p:spPr bwMode="auto">
            <a:xfrm>
              <a:off x="864" y="2976"/>
              <a:ext cx="624" cy="480"/>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16" name="AutoShape 17"/>
            <p:cNvSpPr>
              <a:spLocks noChangeArrowheads="1"/>
            </p:cNvSpPr>
            <p:nvPr/>
          </p:nvSpPr>
          <p:spPr bwMode="auto">
            <a:xfrm>
              <a:off x="96" y="2976"/>
              <a:ext cx="624" cy="480"/>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17" name="Line 18"/>
            <p:cNvSpPr>
              <a:spLocks noChangeShapeType="1"/>
            </p:cNvSpPr>
            <p:nvPr/>
          </p:nvSpPr>
          <p:spPr bwMode="auto">
            <a:xfrm flipH="1">
              <a:off x="480" y="2208"/>
              <a:ext cx="240" cy="768"/>
            </a:xfrm>
            <a:prstGeom prst="line">
              <a:avLst/>
            </a:prstGeom>
            <a:noFill/>
            <a:ln w="15875">
              <a:solidFill>
                <a:schemeClr val="tx1"/>
              </a:solidFill>
              <a:round/>
              <a:headEnd/>
              <a:tailEnd type="triangle" w="lg" len="lg"/>
            </a:ln>
          </p:spPr>
          <p:txBody>
            <a:bodyPr/>
            <a:lstStyle/>
            <a:p>
              <a:endParaRPr lang="en-US" dirty="0"/>
            </a:p>
          </p:txBody>
        </p:sp>
        <p:sp>
          <p:nvSpPr>
            <p:cNvPr id="18" name="Text Box 19"/>
            <p:cNvSpPr txBox="1">
              <a:spLocks noChangeArrowheads="1"/>
            </p:cNvSpPr>
            <p:nvPr/>
          </p:nvSpPr>
          <p:spPr bwMode="auto">
            <a:xfrm>
              <a:off x="624" y="1776"/>
              <a:ext cx="864" cy="231"/>
            </a:xfrm>
            <a:prstGeom prst="rect">
              <a:avLst/>
            </a:prstGeom>
            <a:noFill/>
            <a:ln w="9525">
              <a:noFill/>
              <a:miter lim="800000"/>
              <a:headEnd/>
              <a:tailEnd/>
            </a:ln>
          </p:spPr>
          <p:txBody>
            <a:bodyPr>
              <a:spAutoFit/>
            </a:bodyPr>
            <a:lstStyle/>
            <a:p>
              <a:pPr>
                <a:spcBef>
                  <a:spcPct val="50000"/>
                </a:spcBef>
              </a:pPr>
              <a:r>
                <a:rPr lang="en-US" dirty="0" smtClean="0"/>
                <a:t>Child</a:t>
              </a:r>
              <a:r>
                <a:rPr lang="en-US" i="0" dirty="0" smtClean="0"/>
                <a:t> </a:t>
              </a:r>
              <a:r>
                <a:rPr lang="en-US" i="0" dirty="0"/>
                <a:t>1</a:t>
              </a:r>
            </a:p>
          </p:txBody>
        </p:sp>
        <p:sp>
          <p:nvSpPr>
            <p:cNvPr id="19" name="Rectangle 20"/>
            <p:cNvSpPr>
              <a:spLocks noChangeArrowheads="1"/>
            </p:cNvSpPr>
            <p:nvPr/>
          </p:nvSpPr>
          <p:spPr bwMode="auto">
            <a:xfrm>
              <a:off x="96" y="2976"/>
              <a:ext cx="576" cy="449"/>
            </a:xfrm>
            <a:prstGeom prst="rect">
              <a:avLst/>
            </a:prstGeom>
            <a:noFill/>
            <a:ln w="9525">
              <a:noFill/>
              <a:miter lim="800000"/>
              <a:headEnd/>
              <a:tailEnd/>
            </a:ln>
          </p:spPr>
          <p:txBody>
            <a:bodyPr wrap="square">
              <a:spAutoFit/>
            </a:bodyPr>
            <a:lstStyle/>
            <a:p>
              <a:r>
                <a:rPr lang="en-US" sz="1400" dirty="0" smtClean="0"/>
                <a:t>Vocab Measured at Time 1</a:t>
              </a:r>
              <a:endParaRPr lang="en-US" sz="1400" i="0" dirty="0"/>
            </a:p>
          </p:txBody>
        </p:sp>
        <p:sp>
          <p:nvSpPr>
            <p:cNvPr id="20" name="AutoShape 27"/>
            <p:cNvSpPr>
              <a:spLocks noChangeArrowheads="1"/>
            </p:cNvSpPr>
            <p:nvPr/>
          </p:nvSpPr>
          <p:spPr bwMode="auto">
            <a:xfrm>
              <a:off x="2832" y="1584"/>
              <a:ext cx="1008" cy="624"/>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21" name="Line 28"/>
            <p:cNvSpPr>
              <a:spLocks noChangeShapeType="1"/>
            </p:cNvSpPr>
            <p:nvPr/>
          </p:nvSpPr>
          <p:spPr bwMode="auto">
            <a:xfrm>
              <a:off x="3408" y="2208"/>
              <a:ext cx="106" cy="761"/>
            </a:xfrm>
            <a:prstGeom prst="line">
              <a:avLst/>
            </a:prstGeom>
            <a:noFill/>
            <a:ln w="15875">
              <a:solidFill>
                <a:schemeClr val="tx1"/>
              </a:solidFill>
              <a:round/>
              <a:headEnd/>
              <a:tailEnd type="triangle" w="lg" len="lg"/>
            </a:ln>
          </p:spPr>
          <p:txBody>
            <a:bodyPr/>
            <a:lstStyle/>
            <a:p>
              <a:endParaRPr lang="en-US" dirty="0"/>
            </a:p>
          </p:txBody>
        </p:sp>
        <p:sp>
          <p:nvSpPr>
            <p:cNvPr id="22" name="Line 31"/>
            <p:cNvSpPr>
              <a:spLocks noChangeShapeType="1"/>
            </p:cNvSpPr>
            <p:nvPr/>
          </p:nvSpPr>
          <p:spPr bwMode="auto">
            <a:xfrm flipH="1">
              <a:off x="2880" y="2208"/>
              <a:ext cx="240" cy="768"/>
            </a:xfrm>
            <a:prstGeom prst="line">
              <a:avLst/>
            </a:prstGeom>
            <a:noFill/>
            <a:ln w="15875">
              <a:solidFill>
                <a:schemeClr val="tx1"/>
              </a:solidFill>
              <a:round/>
              <a:headEnd/>
              <a:tailEnd type="triangle" w="lg" len="lg"/>
            </a:ln>
          </p:spPr>
          <p:txBody>
            <a:bodyPr/>
            <a:lstStyle/>
            <a:p>
              <a:endParaRPr lang="en-US" dirty="0"/>
            </a:p>
          </p:txBody>
        </p:sp>
        <p:sp>
          <p:nvSpPr>
            <p:cNvPr id="23" name="Text Box 32"/>
            <p:cNvSpPr txBox="1">
              <a:spLocks noChangeArrowheads="1"/>
            </p:cNvSpPr>
            <p:nvPr/>
          </p:nvSpPr>
          <p:spPr bwMode="auto">
            <a:xfrm>
              <a:off x="2832" y="1776"/>
              <a:ext cx="960" cy="231"/>
            </a:xfrm>
            <a:prstGeom prst="rect">
              <a:avLst/>
            </a:prstGeom>
            <a:noFill/>
            <a:ln w="9525">
              <a:noFill/>
              <a:miter lim="800000"/>
              <a:headEnd/>
              <a:tailEnd/>
            </a:ln>
          </p:spPr>
          <p:txBody>
            <a:bodyPr>
              <a:spAutoFit/>
            </a:bodyPr>
            <a:lstStyle/>
            <a:p>
              <a:pPr>
                <a:spcBef>
                  <a:spcPct val="50000"/>
                </a:spcBef>
              </a:pPr>
              <a:r>
                <a:rPr lang="en-US" i="0" dirty="0"/>
                <a:t>    </a:t>
              </a:r>
              <a:r>
                <a:rPr lang="en-US" dirty="0" smtClean="0"/>
                <a:t>Child</a:t>
              </a:r>
              <a:r>
                <a:rPr lang="en-US" i="0" dirty="0" smtClean="0"/>
                <a:t> </a:t>
              </a:r>
              <a:r>
                <a:rPr lang="en-US" i="0" dirty="0"/>
                <a:t>2…</a:t>
              </a:r>
            </a:p>
          </p:txBody>
        </p:sp>
        <p:sp>
          <p:nvSpPr>
            <p:cNvPr id="24" name="Text Box 39"/>
            <p:cNvSpPr txBox="1">
              <a:spLocks noChangeArrowheads="1"/>
            </p:cNvSpPr>
            <p:nvPr/>
          </p:nvSpPr>
          <p:spPr bwMode="auto">
            <a:xfrm>
              <a:off x="1488" y="3216"/>
              <a:ext cx="288" cy="250"/>
            </a:xfrm>
            <a:prstGeom prst="rect">
              <a:avLst/>
            </a:prstGeom>
            <a:noFill/>
            <a:ln w="9525">
              <a:noFill/>
              <a:miter lim="800000"/>
              <a:headEnd/>
              <a:tailEnd/>
            </a:ln>
          </p:spPr>
          <p:txBody>
            <a:bodyPr>
              <a:spAutoFit/>
            </a:bodyPr>
            <a:lstStyle/>
            <a:p>
              <a:pPr>
                <a:spcBef>
                  <a:spcPct val="50000"/>
                </a:spcBef>
              </a:pPr>
              <a:r>
                <a:rPr lang="en-US" sz="2000" dirty="0" smtClean="0"/>
                <a:t>…</a:t>
              </a:r>
              <a:endParaRPr lang="en-US" sz="2000" dirty="0"/>
            </a:p>
          </p:txBody>
        </p:sp>
        <p:sp>
          <p:nvSpPr>
            <p:cNvPr id="25" name="Text Box 9"/>
            <p:cNvSpPr txBox="1">
              <a:spLocks noChangeArrowheads="1"/>
            </p:cNvSpPr>
            <p:nvPr/>
          </p:nvSpPr>
          <p:spPr bwMode="auto">
            <a:xfrm>
              <a:off x="3368" y="2993"/>
              <a:ext cx="576" cy="449"/>
            </a:xfrm>
            <a:prstGeom prst="rect">
              <a:avLst/>
            </a:prstGeom>
            <a:noFill/>
            <a:ln w="9525">
              <a:noFill/>
              <a:miter lim="800000"/>
              <a:headEnd/>
              <a:tailEnd/>
            </a:ln>
          </p:spPr>
          <p:txBody>
            <a:bodyPr>
              <a:spAutoFit/>
            </a:bodyPr>
            <a:lstStyle/>
            <a:p>
              <a:r>
                <a:rPr lang="en-US" sz="1400" dirty="0"/>
                <a:t>Vocab </a:t>
              </a:r>
              <a:r>
                <a:rPr lang="en-US" sz="1400" dirty="0" smtClean="0"/>
                <a:t>Measured at Time 2…</a:t>
              </a:r>
              <a:endParaRPr lang="en-US" sz="1400" dirty="0"/>
            </a:p>
          </p:txBody>
        </p:sp>
        <p:sp>
          <p:nvSpPr>
            <p:cNvPr id="26" name="AutoShape 16"/>
            <p:cNvSpPr>
              <a:spLocks noChangeArrowheads="1"/>
            </p:cNvSpPr>
            <p:nvPr/>
          </p:nvSpPr>
          <p:spPr bwMode="auto">
            <a:xfrm>
              <a:off x="3360" y="2976"/>
              <a:ext cx="624" cy="480"/>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27" name="AutoShape 17"/>
            <p:cNvSpPr>
              <a:spLocks noChangeArrowheads="1"/>
            </p:cNvSpPr>
            <p:nvPr/>
          </p:nvSpPr>
          <p:spPr bwMode="auto">
            <a:xfrm>
              <a:off x="2592" y="2976"/>
              <a:ext cx="624" cy="480"/>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28" name="Rectangle 20"/>
            <p:cNvSpPr>
              <a:spLocks noChangeArrowheads="1"/>
            </p:cNvSpPr>
            <p:nvPr/>
          </p:nvSpPr>
          <p:spPr bwMode="auto">
            <a:xfrm>
              <a:off x="2592" y="2993"/>
              <a:ext cx="720" cy="580"/>
            </a:xfrm>
            <a:prstGeom prst="rect">
              <a:avLst/>
            </a:prstGeom>
            <a:noFill/>
            <a:ln w="9525">
              <a:noFill/>
              <a:miter lim="800000"/>
              <a:headEnd/>
              <a:tailEnd/>
            </a:ln>
          </p:spPr>
          <p:txBody>
            <a:bodyPr wrap="square">
              <a:spAutoFit/>
            </a:bodyPr>
            <a:lstStyle/>
            <a:p>
              <a:r>
                <a:rPr lang="en-US" sz="1400" dirty="0"/>
                <a:t>Vocab </a:t>
              </a:r>
              <a:endParaRPr lang="en-US" sz="1400" dirty="0" smtClean="0"/>
            </a:p>
            <a:p>
              <a:r>
                <a:rPr lang="en-US" sz="1400" dirty="0" smtClean="0"/>
                <a:t>Measured at </a:t>
              </a:r>
            </a:p>
            <a:p>
              <a:r>
                <a:rPr lang="en-US" sz="1400" dirty="0" smtClean="0"/>
                <a:t>Time 1</a:t>
              </a:r>
              <a:endParaRPr lang="en-US" sz="1400" dirty="0"/>
            </a:p>
            <a:p>
              <a:endParaRPr lang="en-US" sz="1400" i="0" dirty="0"/>
            </a:p>
          </p:txBody>
        </p:sp>
      </p:grpSp>
      <p:sp>
        <p:nvSpPr>
          <p:cNvPr id="29" name="TextBox 28"/>
          <p:cNvSpPr txBox="1"/>
          <p:nvPr/>
        </p:nvSpPr>
        <p:spPr>
          <a:xfrm>
            <a:off x="7848600" y="2209800"/>
            <a:ext cx="914400" cy="369332"/>
          </a:xfrm>
          <a:prstGeom prst="rect">
            <a:avLst/>
          </a:prstGeom>
          <a:noFill/>
        </p:spPr>
        <p:txBody>
          <a:bodyPr wrap="square" rtlCol="0">
            <a:spAutoFit/>
          </a:bodyPr>
          <a:lstStyle/>
          <a:p>
            <a:r>
              <a:rPr lang="en-US" b="1" dirty="0" smtClean="0"/>
              <a:t>Level 2</a:t>
            </a:r>
            <a:endParaRPr lang="en-US" b="1" dirty="0"/>
          </a:p>
        </p:txBody>
      </p:sp>
      <p:sp>
        <p:nvSpPr>
          <p:cNvPr id="30" name="TextBox 29"/>
          <p:cNvSpPr txBox="1"/>
          <p:nvPr/>
        </p:nvSpPr>
        <p:spPr>
          <a:xfrm>
            <a:off x="8001000" y="4507468"/>
            <a:ext cx="914400" cy="369332"/>
          </a:xfrm>
          <a:prstGeom prst="rect">
            <a:avLst/>
          </a:prstGeom>
          <a:noFill/>
        </p:spPr>
        <p:txBody>
          <a:bodyPr wrap="square" rtlCol="0">
            <a:spAutoFit/>
          </a:bodyPr>
          <a:lstStyle/>
          <a:p>
            <a:r>
              <a:rPr lang="en-US" b="1" dirty="0" smtClean="0"/>
              <a:t>Level 1</a:t>
            </a:r>
            <a:endParaRPr lang="en-US" b="1" dirty="0"/>
          </a:p>
        </p:txBody>
      </p:sp>
      <p:sp>
        <p:nvSpPr>
          <p:cNvPr id="31" name="TextBox 30"/>
          <p:cNvSpPr txBox="1"/>
          <p:nvPr/>
        </p:nvSpPr>
        <p:spPr>
          <a:xfrm>
            <a:off x="228600" y="5486400"/>
            <a:ext cx="8686800" cy="646331"/>
          </a:xfrm>
          <a:prstGeom prst="rect">
            <a:avLst/>
          </a:prstGeom>
          <a:noFill/>
        </p:spPr>
        <p:txBody>
          <a:bodyPr wrap="square" rtlCol="0">
            <a:spAutoFit/>
          </a:bodyPr>
          <a:lstStyle/>
          <a:p>
            <a:r>
              <a:rPr lang="en-US" dirty="0" smtClean="0"/>
              <a:t>Level 1 Variables (Time-Varying): Child Vocabulary Count, Age at each measurement</a:t>
            </a:r>
          </a:p>
          <a:p>
            <a:r>
              <a:rPr lang="en-US" dirty="0" smtClean="0"/>
              <a:t>Level 2 Variables (Time-Invariant): Mother’s Vocabulary, Child’s Gender</a:t>
            </a:r>
            <a:endParaRPr lang="en-US" dirty="0"/>
          </a:p>
        </p:txBody>
      </p:sp>
      <p:cxnSp>
        <p:nvCxnSpPr>
          <p:cNvPr id="5" name="Straight Arrow Connector 4"/>
          <p:cNvCxnSpPr>
            <a:stCxn id="16" idx="3"/>
            <a:endCxn id="15" idx="1"/>
          </p:cNvCxnSpPr>
          <p:nvPr/>
        </p:nvCxnSpPr>
        <p:spPr>
          <a:xfrm>
            <a:off x="1463793" y="4710253"/>
            <a:ext cx="28504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24" idx="0"/>
          </p:cNvCxnSpPr>
          <p:nvPr/>
        </p:nvCxnSpPr>
        <p:spPr>
          <a:xfrm flipV="1">
            <a:off x="2984030" y="4710252"/>
            <a:ext cx="285045" cy="24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27" idx="3"/>
            <a:endCxn id="26" idx="1"/>
          </p:cNvCxnSpPr>
          <p:nvPr/>
        </p:nvCxnSpPr>
        <p:spPr>
          <a:xfrm>
            <a:off x="6404563" y="4710253"/>
            <a:ext cx="28504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973592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normAutofit fontScale="90000"/>
          </a:bodyPr>
          <a:lstStyle/>
          <a:p>
            <a:r>
              <a:rPr lang="en-US" sz="3600" b="1" dirty="0" smtClean="0">
                <a:cs typeface="Arial" pitchFamily="34" charset="0"/>
              </a:rPr>
              <a:t>Two-Level Repeated Measures Example</a:t>
            </a:r>
            <a:endParaRPr lang="en-US" sz="3600" b="1" dirty="0">
              <a:cs typeface="Arial" pitchFamily="34" charset="0"/>
            </a:endParaRPr>
          </a:p>
        </p:txBody>
      </p:sp>
      <p:sp>
        <p:nvSpPr>
          <p:cNvPr id="2" name="Content Placeholder 1"/>
          <p:cNvSpPr>
            <a:spLocks noGrp="1"/>
          </p:cNvSpPr>
          <p:nvPr>
            <p:ph sz="half" idx="1"/>
          </p:nvPr>
        </p:nvSpPr>
        <p:spPr>
          <a:xfrm>
            <a:off x="457200" y="1600200"/>
            <a:ext cx="8077200" cy="4953000"/>
          </a:xfrm>
        </p:spPr>
        <p:txBody>
          <a:bodyPr>
            <a:noAutofit/>
          </a:bodyPr>
          <a:lstStyle/>
          <a:p>
            <a:r>
              <a:rPr lang="en-US" sz="3200" dirty="0" smtClean="0">
                <a:latin typeface="Arial"/>
                <a:cs typeface="Arial"/>
              </a:rPr>
              <a:t>Researchers are studying the effect of two different treatments on nucleotide bonding in three regions of the brain in rats. Measurements are taken from the same three regions of the brain of each rat, after each of the two different treatments.</a:t>
            </a:r>
            <a:endParaRPr lang="en-US" sz="3200" dirty="0">
              <a:latin typeface="Arial"/>
              <a:cs typeface="Arial"/>
            </a:endParaRPr>
          </a:p>
        </p:txBody>
      </p:sp>
      <p:sp>
        <p:nvSpPr>
          <p:cNvPr id="5" name="Slide Number Placeholder 4"/>
          <p:cNvSpPr>
            <a:spLocks noGrp="1"/>
          </p:cNvSpPr>
          <p:nvPr>
            <p:ph type="sldNum" sz="quarter" idx="12"/>
          </p:nvPr>
        </p:nvSpPr>
        <p:spPr/>
        <p:txBody>
          <a:bodyPr/>
          <a:lstStyle/>
          <a:p>
            <a:fld id="{7390B8E0-D2BD-4444-8640-7BD51DABB814}" type="slidenum">
              <a:rPr lang="en-US" smtClean="0"/>
              <a:pPr/>
              <a:t>12</a:t>
            </a:fld>
            <a:endParaRPr lang="en-US" dirty="0"/>
          </a:p>
        </p:txBody>
      </p:sp>
      <p:sp>
        <p:nvSpPr>
          <p:cNvPr id="9" name="Date Placeholder 8"/>
          <p:cNvSpPr>
            <a:spLocks noGrp="1"/>
          </p:cNvSpPr>
          <p:nvPr>
            <p:ph type="dt" sz="half" idx="10"/>
          </p:nvPr>
        </p:nvSpPr>
        <p:spPr/>
        <p:txBody>
          <a:bodyPr/>
          <a:lstStyle/>
          <a:p>
            <a:r>
              <a:rPr lang="en-US" dirty="0" err="1" smtClean="0"/>
              <a:t>Biostat</a:t>
            </a:r>
            <a:r>
              <a:rPr lang="en-US" dirty="0" smtClean="0"/>
              <a:t> 512</a:t>
            </a:r>
          </a:p>
        </p:txBody>
      </p:sp>
    </p:spTree>
    <p:extLst>
      <p:ext uri="{BB962C8B-B14F-4D97-AF65-F5344CB8AC3E}">
        <p14:creationId xmlns:p14="http://schemas.microsoft.com/office/powerpoint/2010/main" val="43254895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189038"/>
          </a:xfrm>
        </p:spPr>
        <p:txBody>
          <a:bodyPr>
            <a:normAutofit/>
          </a:bodyPr>
          <a:lstStyle/>
          <a:p>
            <a:r>
              <a:rPr lang="en-US" sz="3600" dirty="0" smtClean="0"/>
              <a:t>Repeated Measures Data </a:t>
            </a:r>
            <a:br>
              <a:rPr lang="en-US" sz="3600" dirty="0" smtClean="0"/>
            </a:br>
            <a:r>
              <a:rPr lang="en-US" sz="2000" dirty="0" smtClean="0"/>
              <a:t>(Rat Brain Example)</a:t>
            </a:r>
            <a:endParaRPr lang="en-US" sz="2000" dirty="0"/>
          </a:p>
        </p:txBody>
      </p:sp>
      <p:sp>
        <p:nvSpPr>
          <p:cNvPr id="4" name="Date Placeholder 3"/>
          <p:cNvSpPr>
            <a:spLocks noGrp="1"/>
          </p:cNvSpPr>
          <p:nvPr>
            <p:ph type="dt" sz="half" idx="10"/>
          </p:nvPr>
        </p:nvSpPr>
        <p:spPr/>
        <p:txBody>
          <a:bodyPr/>
          <a:lstStyle/>
          <a:p>
            <a:r>
              <a:rPr lang="en-US" dirty="0" err="1" smtClean="0"/>
              <a:t>Biostat</a:t>
            </a:r>
            <a:r>
              <a:rPr lang="en-US" dirty="0" smtClean="0"/>
              <a:t> 512</a:t>
            </a:r>
          </a:p>
        </p:txBody>
      </p:sp>
      <p:sp>
        <p:nvSpPr>
          <p:cNvPr id="6" name="Slide Number Placeholder 5"/>
          <p:cNvSpPr>
            <a:spLocks noGrp="1"/>
          </p:cNvSpPr>
          <p:nvPr>
            <p:ph type="sldNum" sz="quarter" idx="12"/>
          </p:nvPr>
        </p:nvSpPr>
        <p:spPr/>
        <p:txBody>
          <a:bodyPr/>
          <a:lstStyle/>
          <a:p>
            <a:fld id="{3988915C-87BB-4B3D-ABBB-D9BCFE7C0251}" type="slidenum">
              <a:rPr lang="en-US" smtClean="0"/>
              <a:pPr/>
              <a:t>13</a:t>
            </a:fld>
            <a:endParaRPr lang="en-US" dirty="0"/>
          </a:p>
        </p:txBody>
      </p:sp>
      <p:grpSp>
        <p:nvGrpSpPr>
          <p:cNvPr id="7" name="Group 47"/>
          <p:cNvGrpSpPr>
            <a:grpSpLocks/>
          </p:cNvGrpSpPr>
          <p:nvPr/>
        </p:nvGrpSpPr>
        <p:grpSpPr bwMode="auto">
          <a:xfrm>
            <a:off x="228600" y="1524000"/>
            <a:ext cx="7771420" cy="3773194"/>
            <a:chOff x="96" y="1278"/>
            <a:chExt cx="3926" cy="2295"/>
          </a:xfrm>
        </p:grpSpPr>
        <p:sp>
          <p:nvSpPr>
            <p:cNvPr id="8" name="Rectangle 3"/>
            <p:cNvSpPr>
              <a:spLocks noChangeArrowheads="1"/>
            </p:cNvSpPr>
            <p:nvPr/>
          </p:nvSpPr>
          <p:spPr bwMode="auto">
            <a:xfrm>
              <a:off x="2811" y="1278"/>
              <a:ext cx="138" cy="327"/>
            </a:xfrm>
            <a:prstGeom prst="rect">
              <a:avLst/>
            </a:prstGeom>
            <a:noFill/>
            <a:ln w="9525">
              <a:noFill/>
              <a:miter lim="800000"/>
              <a:headEnd/>
              <a:tailEnd/>
            </a:ln>
          </p:spPr>
          <p:txBody>
            <a:bodyPr wrap="none" anchor="ctr">
              <a:spAutoFit/>
            </a:bodyPr>
            <a:lstStyle/>
            <a:p>
              <a:r>
                <a:rPr lang="en-US" sz="1000" b="1" i="0" dirty="0">
                  <a:cs typeface="Times New Roman" pitchFamily="18" charset="0"/>
                </a:rPr>
                <a:t> </a:t>
              </a:r>
              <a:endParaRPr lang="en-US" sz="1100" i="0" dirty="0"/>
            </a:p>
            <a:p>
              <a:pPr eaLnBrk="0" hangingPunct="0"/>
              <a:endParaRPr lang="en-US" i="0" dirty="0"/>
            </a:p>
          </p:txBody>
        </p:sp>
        <p:sp>
          <p:nvSpPr>
            <p:cNvPr id="11" name="Line 12"/>
            <p:cNvSpPr>
              <a:spLocks noChangeShapeType="1"/>
            </p:cNvSpPr>
            <p:nvPr/>
          </p:nvSpPr>
          <p:spPr bwMode="auto">
            <a:xfrm>
              <a:off x="1344" y="2208"/>
              <a:ext cx="528" cy="768"/>
            </a:xfrm>
            <a:prstGeom prst="line">
              <a:avLst/>
            </a:prstGeom>
            <a:noFill/>
            <a:ln w="15875">
              <a:solidFill>
                <a:schemeClr val="tx1"/>
              </a:solidFill>
              <a:round/>
              <a:headEnd/>
              <a:tailEnd type="triangle" w="lg" len="lg"/>
            </a:ln>
          </p:spPr>
          <p:txBody>
            <a:bodyPr/>
            <a:lstStyle/>
            <a:p>
              <a:endParaRPr lang="en-US" dirty="0"/>
            </a:p>
          </p:txBody>
        </p:sp>
        <p:sp>
          <p:nvSpPr>
            <p:cNvPr id="13" name="AutoShape 14"/>
            <p:cNvSpPr>
              <a:spLocks noChangeArrowheads="1"/>
            </p:cNvSpPr>
            <p:nvPr/>
          </p:nvSpPr>
          <p:spPr bwMode="auto">
            <a:xfrm>
              <a:off x="432" y="1584"/>
              <a:ext cx="1008" cy="624"/>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14" name="Line 15"/>
            <p:cNvSpPr>
              <a:spLocks noChangeShapeType="1"/>
            </p:cNvSpPr>
            <p:nvPr/>
          </p:nvSpPr>
          <p:spPr bwMode="auto">
            <a:xfrm>
              <a:off x="1008" y="2208"/>
              <a:ext cx="106" cy="761"/>
            </a:xfrm>
            <a:prstGeom prst="line">
              <a:avLst/>
            </a:prstGeom>
            <a:noFill/>
            <a:ln w="15875">
              <a:solidFill>
                <a:schemeClr val="tx1"/>
              </a:solidFill>
              <a:round/>
              <a:headEnd/>
              <a:tailEnd type="triangle" w="lg" len="lg"/>
            </a:ln>
          </p:spPr>
          <p:txBody>
            <a:bodyPr/>
            <a:lstStyle/>
            <a:p>
              <a:endParaRPr lang="en-US" dirty="0"/>
            </a:p>
          </p:txBody>
        </p:sp>
        <p:sp>
          <p:nvSpPr>
            <p:cNvPr id="16" name="AutoShape 17"/>
            <p:cNvSpPr>
              <a:spLocks noChangeArrowheads="1"/>
            </p:cNvSpPr>
            <p:nvPr/>
          </p:nvSpPr>
          <p:spPr bwMode="auto">
            <a:xfrm>
              <a:off x="96" y="2976"/>
              <a:ext cx="624" cy="573"/>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17" name="Line 18"/>
            <p:cNvSpPr>
              <a:spLocks noChangeShapeType="1"/>
            </p:cNvSpPr>
            <p:nvPr/>
          </p:nvSpPr>
          <p:spPr bwMode="auto">
            <a:xfrm flipH="1">
              <a:off x="480" y="2208"/>
              <a:ext cx="240" cy="768"/>
            </a:xfrm>
            <a:prstGeom prst="line">
              <a:avLst/>
            </a:prstGeom>
            <a:noFill/>
            <a:ln w="15875">
              <a:solidFill>
                <a:schemeClr val="tx1"/>
              </a:solidFill>
              <a:round/>
              <a:headEnd/>
              <a:tailEnd type="triangle" w="lg" len="lg"/>
            </a:ln>
          </p:spPr>
          <p:txBody>
            <a:bodyPr/>
            <a:lstStyle/>
            <a:p>
              <a:endParaRPr lang="en-US" dirty="0"/>
            </a:p>
          </p:txBody>
        </p:sp>
        <p:sp>
          <p:nvSpPr>
            <p:cNvPr id="18" name="Text Box 19"/>
            <p:cNvSpPr txBox="1">
              <a:spLocks noChangeArrowheads="1"/>
            </p:cNvSpPr>
            <p:nvPr/>
          </p:nvSpPr>
          <p:spPr bwMode="auto">
            <a:xfrm>
              <a:off x="624" y="1776"/>
              <a:ext cx="864" cy="231"/>
            </a:xfrm>
            <a:prstGeom prst="rect">
              <a:avLst/>
            </a:prstGeom>
            <a:noFill/>
            <a:ln w="9525">
              <a:noFill/>
              <a:miter lim="800000"/>
              <a:headEnd/>
              <a:tailEnd/>
            </a:ln>
          </p:spPr>
          <p:txBody>
            <a:bodyPr>
              <a:spAutoFit/>
            </a:bodyPr>
            <a:lstStyle/>
            <a:p>
              <a:pPr>
                <a:spcBef>
                  <a:spcPct val="50000"/>
                </a:spcBef>
              </a:pPr>
              <a:r>
                <a:rPr lang="en-US" dirty="0" smtClean="0"/>
                <a:t>Rat</a:t>
              </a:r>
              <a:r>
                <a:rPr lang="en-US" i="0" dirty="0" smtClean="0"/>
                <a:t> </a:t>
              </a:r>
              <a:r>
                <a:rPr lang="en-US" i="0" dirty="0"/>
                <a:t>1</a:t>
              </a:r>
            </a:p>
          </p:txBody>
        </p:sp>
        <p:sp>
          <p:nvSpPr>
            <p:cNvPr id="19" name="Rectangle 20"/>
            <p:cNvSpPr>
              <a:spLocks noChangeArrowheads="1"/>
            </p:cNvSpPr>
            <p:nvPr/>
          </p:nvSpPr>
          <p:spPr bwMode="auto">
            <a:xfrm>
              <a:off x="96" y="2947"/>
              <a:ext cx="654" cy="580"/>
            </a:xfrm>
            <a:prstGeom prst="rect">
              <a:avLst/>
            </a:prstGeom>
            <a:noFill/>
            <a:ln w="9525">
              <a:noFill/>
              <a:miter lim="800000"/>
              <a:headEnd/>
              <a:tailEnd/>
            </a:ln>
          </p:spPr>
          <p:txBody>
            <a:bodyPr wrap="square">
              <a:spAutoFit/>
            </a:bodyPr>
            <a:lstStyle/>
            <a:p>
              <a:r>
                <a:rPr lang="en-US" sz="1400" dirty="0" smtClean="0"/>
                <a:t>Chemical</a:t>
              </a:r>
            </a:p>
            <a:p>
              <a:r>
                <a:rPr lang="en-US" sz="1400" i="0" dirty="0" smtClean="0"/>
                <a:t>Measured in Region 1, Treatment A</a:t>
              </a:r>
              <a:endParaRPr lang="en-US" sz="1400" i="0" dirty="0"/>
            </a:p>
          </p:txBody>
        </p:sp>
        <p:sp>
          <p:nvSpPr>
            <p:cNvPr id="20" name="AutoShape 27"/>
            <p:cNvSpPr>
              <a:spLocks noChangeArrowheads="1"/>
            </p:cNvSpPr>
            <p:nvPr/>
          </p:nvSpPr>
          <p:spPr bwMode="auto">
            <a:xfrm>
              <a:off x="2832" y="1584"/>
              <a:ext cx="1008" cy="624"/>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21" name="Line 28"/>
            <p:cNvSpPr>
              <a:spLocks noChangeShapeType="1"/>
            </p:cNvSpPr>
            <p:nvPr/>
          </p:nvSpPr>
          <p:spPr bwMode="auto">
            <a:xfrm>
              <a:off x="3408" y="2208"/>
              <a:ext cx="106" cy="761"/>
            </a:xfrm>
            <a:prstGeom prst="line">
              <a:avLst/>
            </a:prstGeom>
            <a:noFill/>
            <a:ln w="15875">
              <a:solidFill>
                <a:schemeClr val="tx1"/>
              </a:solidFill>
              <a:round/>
              <a:headEnd/>
              <a:tailEnd type="triangle" w="lg" len="lg"/>
            </a:ln>
          </p:spPr>
          <p:txBody>
            <a:bodyPr/>
            <a:lstStyle/>
            <a:p>
              <a:endParaRPr lang="en-US" dirty="0"/>
            </a:p>
          </p:txBody>
        </p:sp>
        <p:sp>
          <p:nvSpPr>
            <p:cNvPr id="22" name="Line 31"/>
            <p:cNvSpPr>
              <a:spLocks noChangeShapeType="1"/>
            </p:cNvSpPr>
            <p:nvPr/>
          </p:nvSpPr>
          <p:spPr bwMode="auto">
            <a:xfrm flipH="1">
              <a:off x="2880" y="2208"/>
              <a:ext cx="240" cy="768"/>
            </a:xfrm>
            <a:prstGeom prst="line">
              <a:avLst/>
            </a:prstGeom>
            <a:noFill/>
            <a:ln w="15875">
              <a:solidFill>
                <a:schemeClr val="tx1"/>
              </a:solidFill>
              <a:round/>
              <a:headEnd/>
              <a:tailEnd type="triangle" w="lg" len="lg"/>
            </a:ln>
          </p:spPr>
          <p:txBody>
            <a:bodyPr/>
            <a:lstStyle/>
            <a:p>
              <a:endParaRPr lang="en-US" dirty="0"/>
            </a:p>
          </p:txBody>
        </p:sp>
        <p:sp>
          <p:nvSpPr>
            <p:cNvPr id="23" name="Text Box 32"/>
            <p:cNvSpPr txBox="1">
              <a:spLocks noChangeArrowheads="1"/>
            </p:cNvSpPr>
            <p:nvPr/>
          </p:nvSpPr>
          <p:spPr bwMode="auto">
            <a:xfrm>
              <a:off x="2832" y="1776"/>
              <a:ext cx="960" cy="231"/>
            </a:xfrm>
            <a:prstGeom prst="rect">
              <a:avLst/>
            </a:prstGeom>
            <a:noFill/>
            <a:ln w="9525">
              <a:noFill/>
              <a:miter lim="800000"/>
              <a:headEnd/>
              <a:tailEnd/>
            </a:ln>
          </p:spPr>
          <p:txBody>
            <a:bodyPr>
              <a:spAutoFit/>
            </a:bodyPr>
            <a:lstStyle/>
            <a:p>
              <a:pPr>
                <a:spcBef>
                  <a:spcPct val="50000"/>
                </a:spcBef>
              </a:pPr>
              <a:r>
                <a:rPr lang="en-US" i="0" dirty="0"/>
                <a:t>    </a:t>
              </a:r>
              <a:r>
                <a:rPr lang="en-US" dirty="0" smtClean="0"/>
                <a:t>Rat</a:t>
              </a:r>
              <a:r>
                <a:rPr lang="en-US" i="0" dirty="0" smtClean="0"/>
                <a:t> </a:t>
              </a:r>
              <a:r>
                <a:rPr lang="en-US" i="0" dirty="0"/>
                <a:t>2…</a:t>
              </a:r>
            </a:p>
          </p:txBody>
        </p:sp>
        <p:sp>
          <p:nvSpPr>
            <p:cNvPr id="37" name="Rectangle 20"/>
            <p:cNvSpPr>
              <a:spLocks noChangeArrowheads="1"/>
            </p:cNvSpPr>
            <p:nvPr/>
          </p:nvSpPr>
          <p:spPr bwMode="auto">
            <a:xfrm>
              <a:off x="904" y="2993"/>
              <a:ext cx="654" cy="580"/>
            </a:xfrm>
            <a:prstGeom prst="rect">
              <a:avLst/>
            </a:prstGeom>
            <a:noFill/>
            <a:ln w="9525">
              <a:noFill/>
              <a:miter lim="800000"/>
              <a:headEnd/>
              <a:tailEnd/>
            </a:ln>
          </p:spPr>
          <p:txBody>
            <a:bodyPr wrap="square">
              <a:spAutoFit/>
            </a:bodyPr>
            <a:lstStyle/>
            <a:p>
              <a:r>
                <a:rPr lang="en-US" sz="1400" dirty="0" smtClean="0"/>
                <a:t>Chemical</a:t>
              </a:r>
            </a:p>
            <a:p>
              <a:r>
                <a:rPr lang="en-US" sz="1400" i="0" dirty="0" smtClean="0"/>
                <a:t>Measured in Region 2, Treatment A</a:t>
              </a:r>
              <a:endParaRPr lang="en-US" sz="1400" i="0" dirty="0"/>
            </a:p>
          </p:txBody>
        </p:sp>
        <p:sp>
          <p:nvSpPr>
            <p:cNvPr id="39" name="AutoShape 17"/>
            <p:cNvSpPr>
              <a:spLocks noChangeArrowheads="1"/>
            </p:cNvSpPr>
            <p:nvPr/>
          </p:nvSpPr>
          <p:spPr bwMode="auto">
            <a:xfrm>
              <a:off x="904" y="2993"/>
              <a:ext cx="624" cy="573"/>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40" name="AutoShape 17"/>
            <p:cNvSpPr>
              <a:spLocks noChangeArrowheads="1"/>
            </p:cNvSpPr>
            <p:nvPr/>
          </p:nvSpPr>
          <p:spPr bwMode="auto">
            <a:xfrm>
              <a:off x="1705" y="2993"/>
              <a:ext cx="624" cy="573"/>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41" name="Rectangle 20"/>
            <p:cNvSpPr>
              <a:spLocks noChangeArrowheads="1"/>
            </p:cNvSpPr>
            <p:nvPr/>
          </p:nvSpPr>
          <p:spPr bwMode="auto">
            <a:xfrm>
              <a:off x="1713" y="2993"/>
              <a:ext cx="654" cy="580"/>
            </a:xfrm>
            <a:prstGeom prst="rect">
              <a:avLst/>
            </a:prstGeom>
            <a:noFill/>
            <a:ln w="9525">
              <a:noFill/>
              <a:miter lim="800000"/>
              <a:headEnd/>
              <a:tailEnd/>
            </a:ln>
          </p:spPr>
          <p:txBody>
            <a:bodyPr wrap="square">
              <a:spAutoFit/>
            </a:bodyPr>
            <a:lstStyle/>
            <a:p>
              <a:r>
                <a:rPr lang="en-US" sz="1400" dirty="0" smtClean="0"/>
                <a:t>Chemical</a:t>
              </a:r>
            </a:p>
            <a:p>
              <a:r>
                <a:rPr lang="en-US" sz="1400" i="0" dirty="0" smtClean="0"/>
                <a:t>Measured in Region 3, Treatment B</a:t>
              </a:r>
              <a:endParaRPr lang="en-US" sz="1400" i="0" dirty="0"/>
            </a:p>
          </p:txBody>
        </p:sp>
        <p:sp>
          <p:nvSpPr>
            <p:cNvPr id="42" name="AutoShape 17"/>
            <p:cNvSpPr>
              <a:spLocks noChangeArrowheads="1"/>
            </p:cNvSpPr>
            <p:nvPr/>
          </p:nvSpPr>
          <p:spPr bwMode="auto">
            <a:xfrm>
              <a:off x="2560" y="2993"/>
              <a:ext cx="624" cy="573"/>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43" name="Rectangle 20"/>
            <p:cNvSpPr>
              <a:spLocks noChangeArrowheads="1"/>
            </p:cNvSpPr>
            <p:nvPr/>
          </p:nvSpPr>
          <p:spPr bwMode="auto">
            <a:xfrm>
              <a:off x="2560" y="2969"/>
              <a:ext cx="654" cy="580"/>
            </a:xfrm>
            <a:prstGeom prst="rect">
              <a:avLst/>
            </a:prstGeom>
            <a:noFill/>
            <a:ln w="9525">
              <a:noFill/>
              <a:miter lim="800000"/>
              <a:headEnd/>
              <a:tailEnd/>
            </a:ln>
          </p:spPr>
          <p:txBody>
            <a:bodyPr wrap="square">
              <a:spAutoFit/>
            </a:bodyPr>
            <a:lstStyle/>
            <a:p>
              <a:r>
                <a:rPr lang="en-US" sz="1400" dirty="0" smtClean="0"/>
                <a:t>Chemical</a:t>
              </a:r>
            </a:p>
            <a:p>
              <a:r>
                <a:rPr lang="en-US" sz="1400" i="0" dirty="0" smtClean="0"/>
                <a:t>Measured in Region 1, Treatment A</a:t>
              </a:r>
              <a:endParaRPr lang="en-US" sz="1400" i="0" dirty="0"/>
            </a:p>
          </p:txBody>
        </p:sp>
        <p:sp>
          <p:nvSpPr>
            <p:cNvPr id="44" name="AutoShape 17"/>
            <p:cNvSpPr>
              <a:spLocks noChangeArrowheads="1"/>
            </p:cNvSpPr>
            <p:nvPr/>
          </p:nvSpPr>
          <p:spPr bwMode="auto">
            <a:xfrm>
              <a:off x="3368" y="2993"/>
              <a:ext cx="624" cy="573"/>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45" name="Rectangle 20"/>
            <p:cNvSpPr>
              <a:spLocks noChangeArrowheads="1"/>
            </p:cNvSpPr>
            <p:nvPr/>
          </p:nvSpPr>
          <p:spPr bwMode="auto">
            <a:xfrm>
              <a:off x="3368" y="2993"/>
              <a:ext cx="654" cy="580"/>
            </a:xfrm>
            <a:prstGeom prst="rect">
              <a:avLst/>
            </a:prstGeom>
            <a:noFill/>
            <a:ln w="9525">
              <a:noFill/>
              <a:miter lim="800000"/>
              <a:headEnd/>
              <a:tailEnd/>
            </a:ln>
          </p:spPr>
          <p:txBody>
            <a:bodyPr wrap="square">
              <a:spAutoFit/>
            </a:bodyPr>
            <a:lstStyle/>
            <a:p>
              <a:r>
                <a:rPr lang="en-US" sz="1400" dirty="0" smtClean="0"/>
                <a:t>Chemical</a:t>
              </a:r>
            </a:p>
            <a:p>
              <a:r>
                <a:rPr lang="en-US" sz="1400" i="0" dirty="0" smtClean="0"/>
                <a:t>Measured in Region 3, Treatment B</a:t>
              </a:r>
              <a:endParaRPr lang="en-US" sz="1400" i="0" dirty="0"/>
            </a:p>
          </p:txBody>
        </p:sp>
      </p:grpSp>
      <p:sp>
        <p:nvSpPr>
          <p:cNvPr id="29" name="TextBox 28"/>
          <p:cNvSpPr txBox="1"/>
          <p:nvPr/>
        </p:nvSpPr>
        <p:spPr>
          <a:xfrm>
            <a:off x="7848600" y="2209800"/>
            <a:ext cx="914400" cy="369332"/>
          </a:xfrm>
          <a:prstGeom prst="rect">
            <a:avLst/>
          </a:prstGeom>
          <a:noFill/>
        </p:spPr>
        <p:txBody>
          <a:bodyPr wrap="square" rtlCol="0">
            <a:spAutoFit/>
          </a:bodyPr>
          <a:lstStyle/>
          <a:p>
            <a:r>
              <a:rPr lang="en-US" b="1" dirty="0" smtClean="0"/>
              <a:t>Level 2</a:t>
            </a:r>
            <a:endParaRPr lang="en-US" b="1" dirty="0"/>
          </a:p>
        </p:txBody>
      </p:sp>
      <p:sp>
        <p:nvSpPr>
          <p:cNvPr id="30" name="TextBox 29"/>
          <p:cNvSpPr txBox="1"/>
          <p:nvPr/>
        </p:nvSpPr>
        <p:spPr>
          <a:xfrm>
            <a:off x="8001000" y="4507468"/>
            <a:ext cx="914400" cy="369332"/>
          </a:xfrm>
          <a:prstGeom prst="rect">
            <a:avLst/>
          </a:prstGeom>
          <a:noFill/>
        </p:spPr>
        <p:txBody>
          <a:bodyPr wrap="square" rtlCol="0">
            <a:spAutoFit/>
          </a:bodyPr>
          <a:lstStyle/>
          <a:p>
            <a:r>
              <a:rPr lang="en-US" b="1" dirty="0" smtClean="0"/>
              <a:t>Level 1</a:t>
            </a:r>
            <a:endParaRPr lang="en-US" b="1" dirty="0"/>
          </a:p>
        </p:txBody>
      </p:sp>
      <p:sp>
        <p:nvSpPr>
          <p:cNvPr id="31" name="TextBox 30"/>
          <p:cNvSpPr txBox="1"/>
          <p:nvPr/>
        </p:nvSpPr>
        <p:spPr>
          <a:xfrm>
            <a:off x="228600" y="5486400"/>
            <a:ext cx="8686800" cy="646331"/>
          </a:xfrm>
          <a:prstGeom prst="rect">
            <a:avLst/>
          </a:prstGeom>
          <a:noFill/>
        </p:spPr>
        <p:txBody>
          <a:bodyPr wrap="square" rtlCol="0">
            <a:spAutoFit/>
          </a:bodyPr>
          <a:lstStyle/>
          <a:p>
            <a:r>
              <a:rPr lang="en-US" dirty="0" smtClean="0"/>
              <a:t>Level 1 Variables (Varying): Nucleotide bonding measurement, Brain region, Treatment</a:t>
            </a:r>
          </a:p>
          <a:p>
            <a:r>
              <a:rPr lang="en-US" dirty="0" smtClean="0"/>
              <a:t>Level 2 Variables (Invariant): Rat gender</a:t>
            </a:r>
            <a:endParaRPr lang="en-US" dirty="0"/>
          </a:p>
        </p:txBody>
      </p:sp>
      <p:sp>
        <p:nvSpPr>
          <p:cNvPr id="32" name="TextBox 31"/>
          <p:cNvSpPr txBox="1"/>
          <p:nvPr/>
        </p:nvSpPr>
        <p:spPr>
          <a:xfrm>
            <a:off x="3124200" y="4648200"/>
            <a:ext cx="344039" cy="369332"/>
          </a:xfrm>
          <a:prstGeom prst="rect">
            <a:avLst/>
          </a:prstGeom>
          <a:noFill/>
        </p:spPr>
        <p:txBody>
          <a:bodyPr wrap="none" rtlCol="0">
            <a:spAutoFit/>
          </a:bodyPr>
          <a:lstStyle/>
          <a:p>
            <a:r>
              <a:rPr lang="en-US" dirty="0" smtClean="0"/>
              <a:t>…</a:t>
            </a:r>
            <a:endParaRPr lang="en-US" dirty="0"/>
          </a:p>
        </p:txBody>
      </p:sp>
      <p:sp>
        <p:nvSpPr>
          <p:cNvPr id="46" name="TextBox 45"/>
          <p:cNvSpPr txBox="1"/>
          <p:nvPr/>
        </p:nvSpPr>
        <p:spPr>
          <a:xfrm>
            <a:off x="6324600" y="4659868"/>
            <a:ext cx="344039" cy="369332"/>
          </a:xfrm>
          <a:prstGeom prst="rect">
            <a:avLst/>
          </a:prstGeom>
          <a:noFill/>
        </p:spPr>
        <p:txBody>
          <a:bodyPr wrap="none" rtlCol="0">
            <a:spAutoFit/>
          </a:bodyPr>
          <a:lstStyle/>
          <a:p>
            <a:r>
              <a:rPr lang="en-US" dirty="0" smtClean="0"/>
              <a:t>…</a:t>
            </a:r>
            <a:endParaRPr lang="en-US" dirty="0"/>
          </a:p>
        </p:txBody>
      </p:sp>
    </p:spTree>
    <p:extLst>
      <p:ext uri="{BB962C8B-B14F-4D97-AF65-F5344CB8AC3E}">
        <p14:creationId xmlns:p14="http://schemas.microsoft.com/office/powerpoint/2010/main" val="288569013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228601"/>
            <a:ext cx="8610600" cy="1564208"/>
          </a:xfrm>
        </p:spPr>
        <p:txBody>
          <a:bodyPr>
            <a:normAutofit/>
          </a:bodyPr>
          <a:lstStyle/>
          <a:p>
            <a:r>
              <a:rPr lang="en-US" sz="3600" dirty="0" smtClean="0"/>
              <a:t>Three-</a:t>
            </a:r>
            <a:r>
              <a:rPr lang="en-US" sz="3600" dirty="0"/>
              <a:t>Level Clustered </a:t>
            </a:r>
            <a:r>
              <a:rPr lang="en-US" sz="3600" dirty="0" smtClean="0"/>
              <a:t>Data Example</a:t>
            </a:r>
            <a:endParaRPr lang="en-US" sz="3600" dirty="0"/>
          </a:p>
        </p:txBody>
      </p:sp>
      <p:sp>
        <p:nvSpPr>
          <p:cNvPr id="5" name="Date Placeholder 4"/>
          <p:cNvSpPr>
            <a:spLocks noGrp="1"/>
          </p:cNvSpPr>
          <p:nvPr>
            <p:ph type="dt" sz="half" idx="10"/>
          </p:nvPr>
        </p:nvSpPr>
        <p:spPr/>
        <p:txBody>
          <a:bodyPr/>
          <a:lstStyle/>
          <a:p>
            <a:r>
              <a:rPr lang="en-US" dirty="0" err="1" smtClean="0"/>
              <a:t>Biostat</a:t>
            </a:r>
            <a:r>
              <a:rPr lang="en-US" dirty="0" smtClean="0"/>
              <a:t> 512</a:t>
            </a:r>
          </a:p>
        </p:txBody>
      </p:sp>
      <p:sp>
        <p:nvSpPr>
          <p:cNvPr id="7" name="Slide Number Placeholder 6"/>
          <p:cNvSpPr>
            <a:spLocks noGrp="1"/>
          </p:cNvSpPr>
          <p:nvPr>
            <p:ph type="sldNum" sz="quarter" idx="12"/>
          </p:nvPr>
        </p:nvSpPr>
        <p:spPr/>
        <p:txBody>
          <a:bodyPr/>
          <a:lstStyle/>
          <a:p>
            <a:fld id="{3988915C-87BB-4B3D-ABBB-D9BCFE7C0251}" type="slidenum">
              <a:rPr lang="en-US" smtClean="0"/>
              <a:pPr/>
              <a:t>14</a:t>
            </a:fld>
            <a:endParaRPr lang="en-US" dirty="0"/>
          </a:p>
        </p:txBody>
      </p:sp>
      <p:sp>
        <p:nvSpPr>
          <p:cNvPr id="35" name="Content Placeholder 1"/>
          <p:cNvSpPr>
            <a:spLocks noGrp="1"/>
          </p:cNvSpPr>
          <p:nvPr>
            <p:ph sz="half" idx="1"/>
          </p:nvPr>
        </p:nvSpPr>
        <p:spPr>
          <a:xfrm>
            <a:off x="457200" y="1905000"/>
            <a:ext cx="8077200" cy="4525963"/>
          </a:xfrm>
        </p:spPr>
        <p:txBody>
          <a:bodyPr>
            <a:noAutofit/>
          </a:bodyPr>
          <a:lstStyle/>
          <a:p>
            <a:r>
              <a:rPr lang="en-US" sz="3600" dirty="0" smtClean="0">
                <a:latin typeface="Arial"/>
                <a:cs typeface="Arial"/>
              </a:rPr>
              <a:t>A research study in education aims to assess the impact of school, classroom, and student-level variables on student achievement. </a:t>
            </a:r>
          </a:p>
          <a:p>
            <a:pPr marL="0" indent="0">
              <a:buNone/>
            </a:pPr>
            <a:endParaRPr lang="en-US" sz="2400" dirty="0" smtClean="0"/>
          </a:p>
        </p:txBody>
      </p:sp>
    </p:spTree>
    <p:extLst>
      <p:ext uri="{BB962C8B-B14F-4D97-AF65-F5344CB8AC3E}">
        <p14:creationId xmlns:p14="http://schemas.microsoft.com/office/powerpoint/2010/main" val="305017064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228601"/>
            <a:ext cx="8610600" cy="990599"/>
          </a:xfrm>
        </p:spPr>
        <p:txBody>
          <a:bodyPr>
            <a:normAutofit/>
          </a:bodyPr>
          <a:lstStyle/>
          <a:p>
            <a:r>
              <a:rPr lang="en-US" sz="3200" dirty="0" smtClean="0"/>
              <a:t>Three-Level Clustered Data </a:t>
            </a:r>
            <a:br>
              <a:rPr lang="en-US" sz="3200" dirty="0" smtClean="0"/>
            </a:br>
            <a:r>
              <a:rPr lang="en-US" sz="2000" dirty="0" smtClean="0"/>
              <a:t>(Students nested in classrooms nested in schools)</a:t>
            </a:r>
            <a:endParaRPr lang="en-US" sz="3200" dirty="0"/>
          </a:p>
        </p:txBody>
      </p:sp>
      <p:sp>
        <p:nvSpPr>
          <p:cNvPr id="5" name="Date Placeholder 4"/>
          <p:cNvSpPr>
            <a:spLocks noGrp="1"/>
          </p:cNvSpPr>
          <p:nvPr>
            <p:ph type="dt" sz="half" idx="10"/>
          </p:nvPr>
        </p:nvSpPr>
        <p:spPr/>
        <p:txBody>
          <a:bodyPr/>
          <a:lstStyle/>
          <a:p>
            <a:r>
              <a:rPr lang="en-US" dirty="0" err="1" smtClean="0"/>
              <a:t>Biostat</a:t>
            </a:r>
            <a:r>
              <a:rPr lang="en-US" dirty="0" smtClean="0"/>
              <a:t> 512</a:t>
            </a:r>
          </a:p>
        </p:txBody>
      </p:sp>
      <p:sp>
        <p:nvSpPr>
          <p:cNvPr id="7" name="Slide Number Placeholder 6"/>
          <p:cNvSpPr>
            <a:spLocks noGrp="1"/>
          </p:cNvSpPr>
          <p:nvPr>
            <p:ph type="sldNum" sz="quarter" idx="12"/>
          </p:nvPr>
        </p:nvSpPr>
        <p:spPr/>
        <p:txBody>
          <a:bodyPr/>
          <a:lstStyle/>
          <a:p>
            <a:fld id="{3988915C-87BB-4B3D-ABBB-D9BCFE7C0251}" type="slidenum">
              <a:rPr lang="en-US" smtClean="0"/>
              <a:pPr/>
              <a:t>15</a:t>
            </a:fld>
            <a:endParaRPr lang="en-US" dirty="0"/>
          </a:p>
        </p:txBody>
      </p:sp>
      <p:sp>
        <p:nvSpPr>
          <p:cNvPr id="36" name="TextBox 35"/>
          <p:cNvSpPr txBox="1"/>
          <p:nvPr/>
        </p:nvSpPr>
        <p:spPr>
          <a:xfrm>
            <a:off x="8001000" y="1676400"/>
            <a:ext cx="914400" cy="369332"/>
          </a:xfrm>
          <a:prstGeom prst="rect">
            <a:avLst/>
          </a:prstGeom>
          <a:noFill/>
        </p:spPr>
        <p:txBody>
          <a:bodyPr wrap="square" rtlCol="0">
            <a:spAutoFit/>
          </a:bodyPr>
          <a:lstStyle/>
          <a:p>
            <a:r>
              <a:rPr lang="en-US" b="1" dirty="0" smtClean="0"/>
              <a:t>Level 3</a:t>
            </a:r>
            <a:endParaRPr lang="en-US" b="1" dirty="0"/>
          </a:p>
        </p:txBody>
      </p:sp>
      <p:sp>
        <p:nvSpPr>
          <p:cNvPr id="37" name="TextBox 36"/>
          <p:cNvSpPr txBox="1"/>
          <p:nvPr/>
        </p:nvSpPr>
        <p:spPr>
          <a:xfrm>
            <a:off x="8077200" y="4736068"/>
            <a:ext cx="914400" cy="369332"/>
          </a:xfrm>
          <a:prstGeom prst="rect">
            <a:avLst/>
          </a:prstGeom>
          <a:noFill/>
        </p:spPr>
        <p:txBody>
          <a:bodyPr wrap="square" rtlCol="0">
            <a:spAutoFit/>
          </a:bodyPr>
          <a:lstStyle/>
          <a:p>
            <a:r>
              <a:rPr lang="en-US" b="1" dirty="0" smtClean="0"/>
              <a:t>Level 1</a:t>
            </a:r>
            <a:endParaRPr lang="en-US" b="1" dirty="0"/>
          </a:p>
        </p:txBody>
      </p:sp>
      <p:sp>
        <p:nvSpPr>
          <p:cNvPr id="39" name="TextBox 38"/>
          <p:cNvSpPr txBox="1"/>
          <p:nvPr/>
        </p:nvSpPr>
        <p:spPr>
          <a:xfrm>
            <a:off x="152400" y="5486400"/>
            <a:ext cx="8686800" cy="923330"/>
          </a:xfrm>
          <a:prstGeom prst="rect">
            <a:avLst/>
          </a:prstGeom>
          <a:noFill/>
        </p:spPr>
        <p:txBody>
          <a:bodyPr wrap="square" rtlCol="0">
            <a:spAutoFit/>
          </a:bodyPr>
          <a:lstStyle/>
          <a:p>
            <a:r>
              <a:rPr lang="en-US" dirty="0" smtClean="0"/>
              <a:t>Level 1 Variables: Student Achievement Score, Gender, Student’s SES…</a:t>
            </a:r>
          </a:p>
          <a:p>
            <a:r>
              <a:rPr lang="en-US" dirty="0" smtClean="0"/>
              <a:t>Level 2 Variables: Teacher experience, Class size …</a:t>
            </a:r>
          </a:p>
          <a:p>
            <a:r>
              <a:rPr lang="en-US" dirty="0" smtClean="0"/>
              <a:t>Level 3 Variables: School locale (Rural or Urban), School percent low income</a:t>
            </a:r>
            <a:endParaRPr lang="en-US" dirty="0"/>
          </a:p>
        </p:txBody>
      </p:sp>
      <p:sp>
        <p:nvSpPr>
          <p:cNvPr id="41" name="Rectangle 3"/>
          <p:cNvSpPr>
            <a:spLocks noChangeArrowheads="1"/>
          </p:cNvSpPr>
          <p:nvPr/>
        </p:nvSpPr>
        <p:spPr bwMode="auto">
          <a:xfrm>
            <a:off x="5688873" y="2320195"/>
            <a:ext cx="263050" cy="454399"/>
          </a:xfrm>
          <a:prstGeom prst="rect">
            <a:avLst/>
          </a:prstGeom>
          <a:noFill/>
          <a:ln w="9525">
            <a:noFill/>
            <a:miter lim="800000"/>
            <a:headEnd/>
            <a:tailEnd/>
          </a:ln>
        </p:spPr>
        <p:txBody>
          <a:bodyPr wrap="none" anchor="ctr">
            <a:spAutoFit/>
          </a:bodyPr>
          <a:lstStyle/>
          <a:p>
            <a:r>
              <a:rPr lang="en-US" sz="1000" b="1" i="0" dirty="0">
                <a:cs typeface="Times New Roman" pitchFamily="18" charset="0"/>
              </a:rPr>
              <a:t> </a:t>
            </a:r>
            <a:endParaRPr lang="en-US" sz="1100" i="0" dirty="0"/>
          </a:p>
          <a:p>
            <a:pPr eaLnBrk="0" hangingPunct="0"/>
            <a:endParaRPr lang="en-US" i="0" dirty="0"/>
          </a:p>
        </p:txBody>
      </p:sp>
      <p:sp>
        <p:nvSpPr>
          <p:cNvPr id="42" name="Text Box 9"/>
          <p:cNvSpPr txBox="1">
            <a:spLocks noChangeArrowheads="1"/>
          </p:cNvSpPr>
          <p:nvPr/>
        </p:nvSpPr>
        <p:spPr bwMode="auto">
          <a:xfrm>
            <a:off x="1981389" y="4874498"/>
            <a:ext cx="1097949" cy="307102"/>
          </a:xfrm>
          <a:prstGeom prst="rect">
            <a:avLst/>
          </a:prstGeom>
          <a:noFill/>
          <a:ln w="9525">
            <a:noFill/>
            <a:miter lim="800000"/>
            <a:headEnd/>
            <a:tailEnd/>
          </a:ln>
        </p:spPr>
        <p:txBody>
          <a:bodyPr>
            <a:spAutoFit/>
          </a:bodyPr>
          <a:lstStyle/>
          <a:p>
            <a:r>
              <a:rPr lang="en-US" sz="1400" dirty="0" smtClean="0"/>
              <a:t>Student 2</a:t>
            </a:r>
            <a:endParaRPr lang="en-US" sz="1400" i="0" dirty="0"/>
          </a:p>
        </p:txBody>
      </p:sp>
      <p:sp>
        <p:nvSpPr>
          <p:cNvPr id="43" name="AutoShape 11"/>
          <p:cNvSpPr>
            <a:spLocks noChangeArrowheads="1"/>
          </p:cNvSpPr>
          <p:nvPr/>
        </p:nvSpPr>
        <p:spPr bwMode="auto">
          <a:xfrm>
            <a:off x="3727433" y="4679735"/>
            <a:ext cx="1189445" cy="667008"/>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44" name="Line 12"/>
          <p:cNvSpPr>
            <a:spLocks noChangeShapeType="1"/>
          </p:cNvSpPr>
          <p:nvPr/>
        </p:nvSpPr>
        <p:spPr bwMode="auto">
          <a:xfrm>
            <a:off x="2971800" y="3886200"/>
            <a:ext cx="1295400" cy="762000"/>
          </a:xfrm>
          <a:prstGeom prst="line">
            <a:avLst/>
          </a:prstGeom>
          <a:noFill/>
          <a:ln w="15875">
            <a:solidFill>
              <a:schemeClr val="tx1"/>
            </a:solidFill>
            <a:round/>
            <a:headEnd/>
            <a:tailEnd type="triangle" w="lg" len="lg"/>
          </a:ln>
        </p:spPr>
        <p:txBody>
          <a:bodyPr/>
          <a:lstStyle/>
          <a:p>
            <a:endParaRPr lang="en-US" dirty="0"/>
          </a:p>
        </p:txBody>
      </p:sp>
      <p:sp>
        <p:nvSpPr>
          <p:cNvPr id="45" name="AutoShape 13"/>
          <p:cNvSpPr>
            <a:spLocks noChangeArrowheads="1"/>
          </p:cNvSpPr>
          <p:nvPr/>
        </p:nvSpPr>
        <p:spPr bwMode="auto">
          <a:xfrm>
            <a:off x="3715996" y="4886321"/>
            <a:ext cx="1126541" cy="523879"/>
          </a:xfrm>
          <a:prstGeom prst="flowChartProcess">
            <a:avLst/>
          </a:prstGeom>
          <a:noFill/>
          <a:ln w="9525">
            <a:noFill/>
            <a:miter lim="800000"/>
            <a:headEnd/>
            <a:tailEnd/>
          </a:ln>
        </p:spPr>
        <p:txBody>
          <a:bodyPr wrap="square">
            <a:spAutoFit/>
          </a:bodyPr>
          <a:lstStyle/>
          <a:p>
            <a:r>
              <a:rPr lang="en-US" sz="1400" dirty="0" smtClean="0"/>
              <a:t>Student n</a:t>
            </a:r>
            <a:r>
              <a:rPr lang="en-US" sz="1400" baseline="-25000" dirty="0" smtClean="0"/>
              <a:t>1</a:t>
            </a:r>
            <a:endParaRPr lang="en-US" sz="1400" baseline="-25000" dirty="0"/>
          </a:p>
          <a:p>
            <a:endParaRPr lang="en-US" sz="1400" i="0" dirty="0"/>
          </a:p>
        </p:txBody>
      </p:sp>
      <p:sp>
        <p:nvSpPr>
          <p:cNvPr id="46" name="AutoShape 14"/>
          <p:cNvSpPr>
            <a:spLocks noChangeArrowheads="1"/>
          </p:cNvSpPr>
          <p:nvPr/>
        </p:nvSpPr>
        <p:spPr bwMode="auto">
          <a:xfrm>
            <a:off x="1447800" y="3048000"/>
            <a:ext cx="1921411" cy="867110"/>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47" name="Line 15"/>
          <p:cNvSpPr>
            <a:spLocks noChangeShapeType="1"/>
          </p:cNvSpPr>
          <p:nvPr/>
        </p:nvSpPr>
        <p:spPr bwMode="auto">
          <a:xfrm>
            <a:off x="2362200" y="3962400"/>
            <a:ext cx="91917" cy="707609"/>
          </a:xfrm>
          <a:prstGeom prst="line">
            <a:avLst/>
          </a:prstGeom>
          <a:noFill/>
          <a:ln w="15875">
            <a:solidFill>
              <a:schemeClr val="tx1"/>
            </a:solidFill>
            <a:round/>
            <a:headEnd/>
            <a:tailEnd type="triangle" w="lg" len="lg"/>
          </a:ln>
        </p:spPr>
        <p:txBody>
          <a:bodyPr/>
          <a:lstStyle/>
          <a:p>
            <a:endParaRPr lang="en-US" dirty="0"/>
          </a:p>
        </p:txBody>
      </p:sp>
      <p:sp>
        <p:nvSpPr>
          <p:cNvPr id="48" name="AutoShape 16"/>
          <p:cNvSpPr>
            <a:spLocks noChangeArrowheads="1"/>
          </p:cNvSpPr>
          <p:nvPr/>
        </p:nvSpPr>
        <p:spPr bwMode="auto">
          <a:xfrm>
            <a:off x="1977577" y="4679735"/>
            <a:ext cx="1189445" cy="667008"/>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49" name="AutoShape 17"/>
          <p:cNvSpPr>
            <a:spLocks noChangeArrowheads="1"/>
          </p:cNvSpPr>
          <p:nvPr/>
        </p:nvSpPr>
        <p:spPr bwMode="auto">
          <a:xfrm>
            <a:off x="513645" y="4679735"/>
            <a:ext cx="1189445" cy="667008"/>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50" name="Line 18"/>
          <p:cNvSpPr>
            <a:spLocks noChangeShapeType="1"/>
          </p:cNvSpPr>
          <p:nvPr/>
        </p:nvSpPr>
        <p:spPr bwMode="auto">
          <a:xfrm flipH="1">
            <a:off x="1371600" y="3962400"/>
            <a:ext cx="274487" cy="712876"/>
          </a:xfrm>
          <a:prstGeom prst="line">
            <a:avLst/>
          </a:prstGeom>
          <a:noFill/>
          <a:ln w="15875">
            <a:solidFill>
              <a:schemeClr val="tx1"/>
            </a:solidFill>
            <a:round/>
            <a:headEnd/>
            <a:tailEnd type="triangle" w="lg" len="lg"/>
          </a:ln>
        </p:spPr>
        <p:txBody>
          <a:bodyPr/>
          <a:lstStyle/>
          <a:p>
            <a:endParaRPr lang="en-US" dirty="0"/>
          </a:p>
        </p:txBody>
      </p:sp>
      <p:sp>
        <p:nvSpPr>
          <p:cNvPr id="51" name="Text Box 19"/>
          <p:cNvSpPr txBox="1">
            <a:spLocks noChangeArrowheads="1"/>
          </p:cNvSpPr>
          <p:nvPr/>
        </p:nvSpPr>
        <p:spPr bwMode="auto">
          <a:xfrm>
            <a:off x="1600200" y="3276600"/>
            <a:ext cx="1646923" cy="369634"/>
          </a:xfrm>
          <a:prstGeom prst="rect">
            <a:avLst/>
          </a:prstGeom>
          <a:noFill/>
          <a:ln w="9525">
            <a:noFill/>
            <a:miter lim="800000"/>
            <a:headEnd/>
            <a:tailEnd/>
          </a:ln>
        </p:spPr>
        <p:txBody>
          <a:bodyPr>
            <a:spAutoFit/>
          </a:bodyPr>
          <a:lstStyle/>
          <a:p>
            <a:pPr>
              <a:spcBef>
                <a:spcPct val="50000"/>
              </a:spcBef>
            </a:pPr>
            <a:r>
              <a:rPr lang="en-US" dirty="0" smtClean="0"/>
              <a:t>Classroom</a:t>
            </a:r>
            <a:r>
              <a:rPr lang="en-US" i="0" dirty="0" smtClean="0"/>
              <a:t> </a:t>
            </a:r>
            <a:r>
              <a:rPr lang="en-US" i="0" dirty="0"/>
              <a:t>1</a:t>
            </a:r>
          </a:p>
        </p:txBody>
      </p:sp>
      <p:sp>
        <p:nvSpPr>
          <p:cNvPr id="52" name="Rectangle 20"/>
          <p:cNvSpPr>
            <a:spLocks noChangeArrowheads="1"/>
          </p:cNvSpPr>
          <p:nvPr/>
        </p:nvSpPr>
        <p:spPr bwMode="auto">
          <a:xfrm>
            <a:off x="578451" y="4874498"/>
            <a:ext cx="1097949" cy="307102"/>
          </a:xfrm>
          <a:prstGeom prst="rect">
            <a:avLst/>
          </a:prstGeom>
          <a:noFill/>
          <a:ln w="9525">
            <a:noFill/>
            <a:miter lim="800000"/>
            <a:headEnd/>
            <a:tailEnd/>
          </a:ln>
        </p:spPr>
        <p:txBody>
          <a:bodyPr wrap="square">
            <a:spAutoFit/>
          </a:bodyPr>
          <a:lstStyle/>
          <a:p>
            <a:r>
              <a:rPr lang="en-US" sz="1400" dirty="0" smtClean="0"/>
              <a:t>Student 1</a:t>
            </a:r>
            <a:endParaRPr lang="en-US" sz="1400" i="0" dirty="0"/>
          </a:p>
        </p:txBody>
      </p:sp>
      <p:sp>
        <p:nvSpPr>
          <p:cNvPr id="53" name="AutoShape 27"/>
          <p:cNvSpPr>
            <a:spLocks noChangeArrowheads="1"/>
          </p:cNvSpPr>
          <p:nvPr/>
        </p:nvSpPr>
        <p:spPr bwMode="auto">
          <a:xfrm>
            <a:off x="5562600" y="3048000"/>
            <a:ext cx="1921411" cy="867110"/>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54" name="Line 28"/>
          <p:cNvSpPr>
            <a:spLocks noChangeShapeType="1"/>
          </p:cNvSpPr>
          <p:nvPr/>
        </p:nvSpPr>
        <p:spPr bwMode="auto">
          <a:xfrm>
            <a:off x="7013654" y="3905729"/>
            <a:ext cx="101027" cy="797630"/>
          </a:xfrm>
          <a:prstGeom prst="line">
            <a:avLst/>
          </a:prstGeom>
          <a:noFill/>
          <a:ln w="15875">
            <a:solidFill>
              <a:schemeClr val="tx1"/>
            </a:solidFill>
            <a:round/>
            <a:headEnd/>
            <a:tailEnd type="triangle" w="lg" len="lg"/>
          </a:ln>
        </p:spPr>
        <p:txBody>
          <a:bodyPr/>
          <a:lstStyle/>
          <a:p>
            <a:endParaRPr lang="en-US" dirty="0"/>
          </a:p>
        </p:txBody>
      </p:sp>
      <p:sp>
        <p:nvSpPr>
          <p:cNvPr id="55" name="Line 31"/>
          <p:cNvSpPr>
            <a:spLocks noChangeShapeType="1"/>
          </p:cNvSpPr>
          <p:nvPr/>
        </p:nvSpPr>
        <p:spPr bwMode="auto">
          <a:xfrm flipH="1">
            <a:off x="5820396" y="3886200"/>
            <a:ext cx="275603" cy="793537"/>
          </a:xfrm>
          <a:prstGeom prst="line">
            <a:avLst/>
          </a:prstGeom>
          <a:noFill/>
          <a:ln w="15875">
            <a:solidFill>
              <a:schemeClr val="tx1"/>
            </a:solidFill>
            <a:round/>
            <a:headEnd/>
            <a:tailEnd type="triangle" w="lg" len="lg"/>
          </a:ln>
        </p:spPr>
        <p:txBody>
          <a:bodyPr/>
          <a:lstStyle/>
          <a:p>
            <a:endParaRPr lang="en-US" dirty="0"/>
          </a:p>
        </p:txBody>
      </p:sp>
      <p:sp>
        <p:nvSpPr>
          <p:cNvPr id="56" name="Text Box 32"/>
          <p:cNvSpPr txBox="1">
            <a:spLocks noChangeArrowheads="1"/>
          </p:cNvSpPr>
          <p:nvPr/>
        </p:nvSpPr>
        <p:spPr bwMode="auto">
          <a:xfrm>
            <a:off x="5638800" y="3276600"/>
            <a:ext cx="1829915" cy="369634"/>
          </a:xfrm>
          <a:prstGeom prst="rect">
            <a:avLst/>
          </a:prstGeom>
          <a:noFill/>
          <a:ln w="9525">
            <a:noFill/>
            <a:miter lim="800000"/>
            <a:headEnd/>
            <a:tailEnd/>
          </a:ln>
        </p:spPr>
        <p:txBody>
          <a:bodyPr>
            <a:spAutoFit/>
          </a:bodyPr>
          <a:lstStyle/>
          <a:p>
            <a:pPr>
              <a:spcBef>
                <a:spcPct val="50000"/>
              </a:spcBef>
            </a:pPr>
            <a:r>
              <a:rPr lang="en-US" i="0" dirty="0"/>
              <a:t>    </a:t>
            </a:r>
            <a:r>
              <a:rPr lang="en-US" dirty="0" smtClean="0"/>
              <a:t>Classroom</a:t>
            </a:r>
            <a:r>
              <a:rPr lang="en-US" i="0" dirty="0" smtClean="0"/>
              <a:t> </a:t>
            </a:r>
            <a:r>
              <a:rPr lang="en-US" i="0" dirty="0"/>
              <a:t>2…</a:t>
            </a:r>
          </a:p>
        </p:txBody>
      </p:sp>
      <p:sp>
        <p:nvSpPr>
          <p:cNvPr id="57" name="Text Box 39"/>
          <p:cNvSpPr txBox="1">
            <a:spLocks noChangeArrowheads="1"/>
          </p:cNvSpPr>
          <p:nvPr/>
        </p:nvSpPr>
        <p:spPr bwMode="auto">
          <a:xfrm>
            <a:off x="3266142" y="5013239"/>
            <a:ext cx="548974" cy="347400"/>
          </a:xfrm>
          <a:prstGeom prst="rect">
            <a:avLst/>
          </a:prstGeom>
          <a:noFill/>
          <a:ln w="9525">
            <a:noFill/>
            <a:miter lim="800000"/>
            <a:headEnd/>
            <a:tailEnd/>
          </a:ln>
        </p:spPr>
        <p:txBody>
          <a:bodyPr>
            <a:spAutoFit/>
          </a:bodyPr>
          <a:lstStyle/>
          <a:p>
            <a:pPr>
              <a:spcBef>
                <a:spcPct val="50000"/>
              </a:spcBef>
            </a:pPr>
            <a:r>
              <a:rPr lang="en-US" sz="2000" dirty="0" smtClean="0"/>
              <a:t>…</a:t>
            </a:r>
            <a:endParaRPr lang="en-US" sz="2000" dirty="0"/>
          </a:p>
        </p:txBody>
      </p:sp>
      <p:sp>
        <p:nvSpPr>
          <p:cNvPr id="58" name="Text Box 9"/>
          <p:cNvSpPr txBox="1">
            <a:spLocks noChangeArrowheads="1"/>
          </p:cNvSpPr>
          <p:nvPr/>
        </p:nvSpPr>
        <p:spPr bwMode="auto">
          <a:xfrm>
            <a:off x="6750605" y="4874498"/>
            <a:ext cx="1097949" cy="307102"/>
          </a:xfrm>
          <a:prstGeom prst="rect">
            <a:avLst/>
          </a:prstGeom>
          <a:noFill/>
          <a:ln w="9525">
            <a:noFill/>
            <a:miter lim="800000"/>
            <a:headEnd/>
            <a:tailEnd/>
          </a:ln>
        </p:spPr>
        <p:txBody>
          <a:bodyPr>
            <a:spAutoFit/>
          </a:bodyPr>
          <a:lstStyle/>
          <a:p>
            <a:r>
              <a:rPr lang="en-US" sz="1400" dirty="0" smtClean="0"/>
              <a:t>Student 2…</a:t>
            </a:r>
            <a:endParaRPr lang="en-US" sz="1400" dirty="0"/>
          </a:p>
        </p:txBody>
      </p:sp>
      <p:sp>
        <p:nvSpPr>
          <p:cNvPr id="59" name="AutoShape 16"/>
          <p:cNvSpPr>
            <a:spLocks noChangeArrowheads="1"/>
          </p:cNvSpPr>
          <p:nvPr/>
        </p:nvSpPr>
        <p:spPr bwMode="auto">
          <a:xfrm>
            <a:off x="6735355" y="4679735"/>
            <a:ext cx="1189445" cy="667008"/>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60" name="AutoShape 17"/>
          <p:cNvSpPr>
            <a:spLocks noChangeArrowheads="1"/>
          </p:cNvSpPr>
          <p:nvPr/>
        </p:nvSpPr>
        <p:spPr bwMode="auto">
          <a:xfrm>
            <a:off x="5271424" y="4679735"/>
            <a:ext cx="1189445" cy="667008"/>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61" name="Rectangle 20"/>
          <p:cNvSpPr>
            <a:spLocks noChangeArrowheads="1"/>
          </p:cNvSpPr>
          <p:nvPr/>
        </p:nvSpPr>
        <p:spPr bwMode="auto">
          <a:xfrm>
            <a:off x="5271424" y="4886321"/>
            <a:ext cx="1372436" cy="523879"/>
          </a:xfrm>
          <a:prstGeom prst="rect">
            <a:avLst/>
          </a:prstGeom>
          <a:noFill/>
          <a:ln w="9525">
            <a:noFill/>
            <a:miter lim="800000"/>
            <a:headEnd/>
            <a:tailEnd/>
          </a:ln>
        </p:spPr>
        <p:txBody>
          <a:bodyPr wrap="square">
            <a:spAutoFit/>
          </a:bodyPr>
          <a:lstStyle/>
          <a:p>
            <a:r>
              <a:rPr lang="en-US" sz="1400" dirty="0" smtClean="0"/>
              <a:t>Student 1</a:t>
            </a:r>
            <a:endParaRPr lang="en-US" sz="1400" dirty="0"/>
          </a:p>
          <a:p>
            <a:endParaRPr lang="en-US" sz="1400" i="0" dirty="0"/>
          </a:p>
        </p:txBody>
      </p:sp>
      <p:sp>
        <p:nvSpPr>
          <p:cNvPr id="35" name="AutoShape 14"/>
          <p:cNvSpPr>
            <a:spLocks noChangeArrowheads="1"/>
          </p:cNvSpPr>
          <p:nvPr/>
        </p:nvSpPr>
        <p:spPr bwMode="auto">
          <a:xfrm>
            <a:off x="3581923" y="1524000"/>
            <a:ext cx="1921410" cy="867110"/>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38" name="Line 18"/>
          <p:cNvSpPr>
            <a:spLocks noChangeShapeType="1"/>
          </p:cNvSpPr>
          <p:nvPr/>
        </p:nvSpPr>
        <p:spPr bwMode="auto">
          <a:xfrm flipH="1">
            <a:off x="2590799" y="2405082"/>
            <a:ext cx="1224315" cy="642918"/>
          </a:xfrm>
          <a:prstGeom prst="line">
            <a:avLst/>
          </a:prstGeom>
          <a:noFill/>
          <a:ln w="15875">
            <a:solidFill>
              <a:schemeClr val="tx1"/>
            </a:solidFill>
            <a:round/>
            <a:headEnd/>
            <a:tailEnd type="triangle" w="lg" len="lg"/>
          </a:ln>
        </p:spPr>
        <p:txBody>
          <a:bodyPr/>
          <a:lstStyle/>
          <a:p>
            <a:endParaRPr lang="en-US" dirty="0"/>
          </a:p>
        </p:txBody>
      </p:sp>
      <p:sp>
        <p:nvSpPr>
          <p:cNvPr id="40" name="Line 28"/>
          <p:cNvSpPr>
            <a:spLocks noChangeShapeType="1"/>
          </p:cNvSpPr>
          <p:nvPr/>
        </p:nvSpPr>
        <p:spPr bwMode="auto">
          <a:xfrm>
            <a:off x="5243844" y="2405082"/>
            <a:ext cx="1004556" cy="642918"/>
          </a:xfrm>
          <a:prstGeom prst="line">
            <a:avLst/>
          </a:prstGeom>
          <a:noFill/>
          <a:ln w="15875">
            <a:solidFill>
              <a:schemeClr val="tx1"/>
            </a:solidFill>
            <a:round/>
            <a:headEnd/>
            <a:tailEnd type="triangle" w="lg" len="lg"/>
          </a:ln>
        </p:spPr>
        <p:txBody>
          <a:bodyPr/>
          <a:lstStyle/>
          <a:p>
            <a:endParaRPr lang="en-US" dirty="0"/>
          </a:p>
        </p:txBody>
      </p:sp>
      <p:sp>
        <p:nvSpPr>
          <p:cNvPr id="62" name="TextBox 61"/>
          <p:cNvSpPr txBox="1"/>
          <p:nvPr/>
        </p:nvSpPr>
        <p:spPr>
          <a:xfrm>
            <a:off x="8077200" y="3276600"/>
            <a:ext cx="914400" cy="369332"/>
          </a:xfrm>
          <a:prstGeom prst="rect">
            <a:avLst/>
          </a:prstGeom>
          <a:noFill/>
        </p:spPr>
        <p:txBody>
          <a:bodyPr wrap="square" rtlCol="0">
            <a:spAutoFit/>
          </a:bodyPr>
          <a:lstStyle/>
          <a:p>
            <a:r>
              <a:rPr lang="en-US" b="1" dirty="0" smtClean="0"/>
              <a:t>Level </a:t>
            </a:r>
            <a:r>
              <a:rPr lang="en-US" b="1" dirty="0"/>
              <a:t>2</a:t>
            </a:r>
          </a:p>
        </p:txBody>
      </p:sp>
      <p:sp>
        <p:nvSpPr>
          <p:cNvPr id="63" name="Text Box 19"/>
          <p:cNvSpPr txBox="1">
            <a:spLocks noChangeArrowheads="1"/>
          </p:cNvSpPr>
          <p:nvPr/>
        </p:nvSpPr>
        <p:spPr bwMode="auto">
          <a:xfrm>
            <a:off x="3733800" y="1752600"/>
            <a:ext cx="1646923" cy="369634"/>
          </a:xfrm>
          <a:prstGeom prst="rect">
            <a:avLst/>
          </a:prstGeom>
          <a:noFill/>
          <a:ln w="9525">
            <a:noFill/>
            <a:miter lim="800000"/>
            <a:headEnd/>
            <a:tailEnd/>
          </a:ln>
        </p:spPr>
        <p:txBody>
          <a:bodyPr>
            <a:spAutoFit/>
          </a:bodyPr>
          <a:lstStyle/>
          <a:p>
            <a:pPr>
              <a:spcBef>
                <a:spcPct val="50000"/>
              </a:spcBef>
            </a:pPr>
            <a:r>
              <a:rPr lang="en-US" dirty="0" smtClean="0"/>
              <a:t>School</a:t>
            </a:r>
            <a:r>
              <a:rPr lang="en-US" i="0" dirty="0" smtClean="0"/>
              <a:t> 1…</a:t>
            </a:r>
            <a:endParaRPr lang="en-US" i="0" dirty="0"/>
          </a:p>
        </p:txBody>
      </p:sp>
    </p:spTree>
    <p:extLst>
      <p:ext uri="{BB962C8B-B14F-4D97-AF65-F5344CB8AC3E}">
        <p14:creationId xmlns:p14="http://schemas.microsoft.com/office/powerpoint/2010/main" val="382166881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normAutofit fontScale="90000"/>
          </a:bodyPr>
          <a:lstStyle/>
          <a:p>
            <a:r>
              <a:rPr lang="en-US" sz="3600" dirty="0"/>
              <a:t>Three-Level Clustered</a:t>
            </a:r>
            <a:r>
              <a:rPr lang="en-US" sz="3600" dirty="0" smtClean="0"/>
              <a:t>-Longitudinal </a:t>
            </a:r>
            <a:r>
              <a:rPr lang="en-US" sz="3600" dirty="0"/>
              <a:t>Data Example</a:t>
            </a:r>
            <a:endParaRPr lang="en-US" sz="3600" b="1" dirty="0">
              <a:cs typeface="Arial" pitchFamily="34" charset="0"/>
            </a:endParaRPr>
          </a:p>
        </p:txBody>
      </p:sp>
      <p:sp>
        <p:nvSpPr>
          <p:cNvPr id="2" name="Content Placeholder 1"/>
          <p:cNvSpPr>
            <a:spLocks noGrp="1"/>
          </p:cNvSpPr>
          <p:nvPr>
            <p:ph idx="1"/>
          </p:nvPr>
        </p:nvSpPr>
        <p:spPr/>
        <p:txBody>
          <a:bodyPr>
            <a:noAutofit/>
          </a:bodyPr>
          <a:lstStyle/>
          <a:p>
            <a:r>
              <a:rPr lang="en-US" dirty="0" smtClean="0">
                <a:latin typeface="Arial" pitchFamily="34" charset="0"/>
                <a:cs typeface="Arial" pitchFamily="34" charset="0"/>
              </a:rPr>
              <a:t>Math skills are measured for the same student each year from grades 1 through 6, with students clustered within schools. The goal is to model how student characteristics, such as ethnicity and gender, and school characteristics, such as school size and percent low-income students, affect the math scores of students over time.</a:t>
            </a:r>
            <a:endParaRPr lang="en-US" sz="2400" dirty="0" smtClean="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7390B8E0-D2BD-4444-8640-7BD51DABB814}" type="slidenum">
              <a:rPr lang="en-US" smtClean="0"/>
              <a:pPr/>
              <a:t>16</a:t>
            </a:fld>
            <a:endParaRPr lang="en-US" dirty="0"/>
          </a:p>
        </p:txBody>
      </p:sp>
      <p:sp>
        <p:nvSpPr>
          <p:cNvPr id="6" name="Date Placeholder 5"/>
          <p:cNvSpPr>
            <a:spLocks noGrp="1"/>
          </p:cNvSpPr>
          <p:nvPr>
            <p:ph type="dt" sz="half" idx="10"/>
          </p:nvPr>
        </p:nvSpPr>
        <p:spPr/>
        <p:txBody>
          <a:bodyPr/>
          <a:lstStyle/>
          <a:p>
            <a:r>
              <a:rPr lang="en-US" dirty="0" err="1" smtClean="0"/>
              <a:t>Biostat</a:t>
            </a:r>
            <a:r>
              <a:rPr lang="en-US" dirty="0" smtClean="0"/>
              <a:t> 512</a:t>
            </a:r>
          </a:p>
        </p:txBody>
      </p:sp>
    </p:spTree>
    <p:extLst>
      <p:ext uri="{BB962C8B-B14F-4D97-AF65-F5344CB8AC3E}">
        <p14:creationId xmlns:p14="http://schemas.microsoft.com/office/powerpoint/2010/main" val="273906531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1189038"/>
          </a:xfrm>
        </p:spPr>
        <p:txBody>
          <a:bodyPr>
            <a:normAutofit/>
          </a:bodyPr>
          <a:lstStyle/>
          <a:p>
            <a:r>
              <a:rPr lang="en-US" sz="2800" dirty="0" smtClean="0"/>
              <a:t>Three-Level Clustered-Longitudinal Data </a:t>
            </a:r>
            <a:br>
              <a:rPr lang="en-US" sz="2800" dirty="0" smtClean="0"/>
            </a:br>
            <a:r>
              <a:rPr lang="en-US" sz="1800" dirty="0" smtClean="0"/>
              <a:t>(Math scores measured over time for students nested in schools)</a:t>
            </a:r>
            <a:endParaRPr lang="en-US" sz="1800" dirty="0"/>
          </a:p>
        </p:txBody>
      </p:sp>
      <p:sp>
        <p:nvSpPr>
          <p:cNvPr id="4" name="Date Placeholder 3"/>
          <p:cNvSpPr>
            <a:spLocks noGrp="1"/>
          </p:cNvSpPr>
          <p:nvPr>
            <p:ph type="dt" sz="half" idx="10"/>
          </p:nvPr>
        </p:nvSpPr>
        <p:spPr/>
        <p:txBody>
          <a:bodyPr/>
          <a:lstStyle/>
          <a:p>
            <a:r>
              <a:rPr lang="en-US" dirty="0" err="1" smtClean="0"/>
              <a:t>Biostat</a:t>
            </a:r>
            <a:r>
              <a:rPr lang="en-US" dirty="0" smtClean="0"/>
              <a:t> 512</a:t>
            </a:r>
          </a:p>
        </p:txBody>
      </p:sp>
      <p:sp>
        <p:nvSpPr>
          <p:cNvPr id="6" name="Slide Number Placeholder 5"/>
          <p:cNvSpPr>
            <a:spLocks noGrp="1"/>
          </p:cNvSpPr>
          <p:nvPr>
            <p:ph type="sldNum" sz="quarter" idx="12"/>
          </p:nvPr>
        </p:nvSpPr>
        <p:spPr/>
        <p:txBody>
          <a:bodyPr/>
          <a:lstStyle/>
          <a:p>
            <a:fld id="{3988915C-87BB-4B3D-ABBB-D9BCFE7C0251}" type="slidenum">
              <a:rPr lang="en-US" smtClean="0"/>
              <a:pPr/>
              <a:t>17</a:t>
            </a:fld>
            <a:endParaRPr lang="en-US" dirty="0"/>
          </a:p>
        </p:txBody>
      </p:sp>
      <p:sp>
        <p:nvSpPr>
          <p:cNvPr id="29" name="TextBox 28"/>
          <p:cNvSpPr txBox="1"/>
          <p:nvPr/>
        </p:nvSpPr>
        <p:spPr>
          <a:xfrm>
            <a:off x="7924800" y="3212068"/>
            <a:ext cx="914400" cy="369332"/>
          </a:xfrm>
          <a:prstGeom prst="rect">
            <a:avLst/>
          </a:prstGeom>
          <a:noFill/>
        </p:spPr>
        <p:txBody>
          <a:bodyPr wrap="square" rtlCol="0">
            <a:spAutoFit/>
          </a:bodyPr>
          <a:lstStyle/>
          <a:p>
            <a:r>
              <a:rPr lang="en-US" b="1" dirty="0" smtClean="0"/>
              <a:t>Level 2</a:t>
            </a:r>
            <a:endParaRPr lang="en-US" b="1" dirty="0"/>
          </a:p>
        </p:txBody>
      </p:sp>
      <p:sp>
        <p:nvSpPr>
          <p:cNvPr id="30" name="TextBox 29"/>
          <p:cNvSpPr txBox="1"/>
          <p:nvPr/>
        </p:nvSpPr>
        <p:spPr>
          <a:xfrm>
            <a:off x="8001000" y="4724400"/>
            <a:ext cx="914400" cy="369332"/>
          </a:xfrm>
          <a:prstGeom prst="rect">
            <a:avLst/>
          </a:prstGeom>
          <a:noFill/>
        </p:spPr>
        <p:txBody>
          <a:bodyPr wrap="square" rtlCol="0">
            <a:spAutoFit/>
          </a:bodyPr>
          <a:lstStyle/>
          <a:p>
            <a:r>
              <a:rPr lang="en-US" b="1" dirty="0" smtClean="0"/>
              <a:t>Level 1</a:t>
            </a:r>
            <a:endParaRPr lang="en-US" b="1" dirty="0"/>
          </a:p>
        </p:txBody>
      </p:sp>
      <p:sp>
        <p:nvSpPr>
          <p:cNvPr id="31" name="TextBox 30"/>
          <p:cNvSpPr txBox="1"/>
          <p:nvPr/>
        </p:nvSpPr>
        <p:spPr>
          <a:xfrm>
            <a:off x="228600" y="5486400"/>
            <a:ext cx="8686800" cy="923330"/>
          </a:xfrm>
          <a:prstGeom prst="rect">
            <a:avLst/>
          </a:prstGeom>
          <a:noFill/>
        </p:spPr>
        <p:txBody>
          <a:bodyPr wrap="square" rtlCol="0">
            <a:spAutoFit/>
          </a:bodyPr>
          <a:lstStyle/>
          <a:p>
            <a:r>
              <a:rPr lang="en-US" dirty="0" smtClean="0"/>
              <a:t>Level 1 Variables (Time-Varying): Student’s math score, Grade at each measurement</a:t>
            </a:r>
          </a:p>
          <a:p>
            <a:r>
              <a:rPr lang="en-US" dirty="0" smtClean="0"/>
              <a:t>Level 2 Variables (Time-Invariant): Student’s Ethnicity, Student’s Gender</a:t>
            </a:r>
          </a:p>
          <a:p>
            <a:r>
              <a:rPr lang="en-US" dirty="0" smtClean="0"/>
              <a:t>Level 3 Variables (Time-Invariant): School size, Educational Intervention at School Level</a:t>
            </a:r>
            <a:endParaRPr lang="en-US" dirty="0"/>
          </a:p>
        </p:txBody>
      </p:sp>
      <p:grpSp>
        <p:nvGrpSpPr>
          <p:cNvPr id="3" name="Group 2"/>
          <p:cNvGrpSpPr/>
          <p:nvPr/>
        </p:nvGrpSpPr>
        <p:grpSpPr>
          <a:xfrm>
            <a:off x="304800" y="1447800"/>
            <a:ext cx="7696200" cy="3912839"/>
            <a:chOff x="304800" y="1447800"/>
            <a:chExt cx="7696200" cy="3912839"/>
          </a:xfrm>
        </p:grpSpPr>
        <p:grpSp>
          <p:nvGrpSpPr>
            <p:cNvPr id="7" name="Group 47"/>
            <p:cNvGrpSpPr>
              <a:grpSpLocks/>
            </p:cNvGrpSpPr>
            <p:nvPr/>
          </p:nvGrpSpPr>
          <p:grpSpPr bwMode="auto">
            <a:xfrm>
              <a:off x="304800" y="1763364"/>
              <a:ext cx="7696200" cy="3597275"/>
              <a:chOff x="96" y="1278"/>
              <a:chExt cx="3888" cy="2188"/>
            </a:xfrm>
          </p:grpSpPr>
          <p:sp>
            <p:nvSpPr>
              <p:cNvPr id="8" name="Rectangle 3"/>
              <p:cNvSpPr>
                <a:spLocks noChangeArrowheads="1"/>
              </p:cNvSpPr>
              <p:nvPr/>
            </p:nvSpPr>
            <p:spPr bwMode="auto">
              <a:xfrm>
                <a:off x="2811" y="1278"/>
                <a:ext cx="138" cy="327"/>
              </a:xfrm>
              <a:prstGeom prst="rect">
                <a:avLst/>
              </a:prstGeom>
              <a:noFill/>
              <a:ln w="9525">
                <a:noFill/>
                <a:miter lim="800000"/>
                <a:headEnd/>
                <a:tailEnd/>
              </a:ln>
            </p:spPr>
            <p:txBody>
              <a:bodyPr wrap="none" anchor="ctr">
                <a:spAutoFit/>
              </a:bodyPr>
              <a:lstStyle/>
              <a:p>
                <a:r>
                  <a:rPr lang="en-US" sz="1000" b="1" i="0" dirty="0">
                    <a:cs typeface="Times New Roman" pitchFamily="18" charset="0"/>
                  </a:rPr>
                  <a:t> </a:t>
                </a:r>
                <a:endParaRPr lang="en-US" sz="1100" i="0" dirty="0"/>
              </a:p>
              <a:p>
                <a:pPr eaLnBrk="0" hangingPunct="0"/>
                <a:endParaRPr lang="en-US" i="0" dirty="0"/>
              </a:p>
            </p:txBody>
          </p:sp>
          <p:sp>
            <p:nvSpPr>
              <p:cNvPr id="9" name="Text Box 9"/>
              <p:cNvSpPr txBox="1">
                <a:spLocks noChangeArrowheads="1"/>
              </p:cNvSpPr>
              <p:nvPr/>
            </p:nvSpPr>
            <p:spPr bwMode="auto">
              <a:xfrm>
                <a:off x="866" y="2993"/>
                <a:ext cx="576" cy="318"/>
              </a:xfrm>
              <a:prstGeom prst="rect">
                <a:avLst/>
              </a:prstGeom>
              <a:noFill/>
              <a:ln w="9525">
                <a:noFill/>
                <a:miter lim="800000"/>
                <a:headEnd/>
                <a:tailEnd/>
              </a:ln>
            </p:spPr>
            <p:txBody>
              <a:bodyPr>
                <a:spAutoFit/>
              </a:bodyPr>
              <a:lstStyle/>
              <a:p>
                <a:r>
                  <a:rPr lang="en-US" sz="1400" dirty="0" smtClean="0"/>
                  <a:t>Math Score at Grade 2</a:t>
                </a:r>
                <a:endParaRPr lang="en-US" sz="1400" i="0" dirty="0"/>
              </a:p>
            </p:txBody>
          </p:sp>
          <p:sp>
            <p:nvSpPr>
              <p:cNvPr id="10" name="AutoShape 11"/>
              <p:cNvSpPr>
                <a:spLocks noChangeArrowheads="1"/>
              </p:cNvSpPr>
              <p:nvPr/>
            </p:nvSpPr>
            <p:spPr bwMode="auto">
              <a:xfrm>
                <a:off x="1782" y="2976"/>
                <a:ext cx="624" cy="480"/>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11" name="Line 12"/>
              <p:cNvSpPr>
                <a:spLocks noChangeShapeType="1"/>
              </p:cNvSpPr>
              <p:nvPr/>
            </p:nvSpPr>
            <p:spPr bwMode="auto">
              <a:xfrm>
                <a:off x="1456" y="2403"/>
                <a:ext cx="416" cy="573"/>
              </a:xfrm>
              <a:prstGeom prst="line">
                <a:avLst/>
              </a:prstGeom>
              <a:noFill/>
              <a:ln w="15875">
                <a:solidFill>
                  <a:schemeClr val="tx1"/>
                </a:solidFill>
                <a:round/>
                <a:headEnd/>
                <a:tailEnd type="triangle" w="lg" len="lg"/>
              </a:ln>
            </p:spPr>
            <p:txBody>
              <a:bodyPr/>
              <a:lstStyle/>
              <a:p>
                <a:endParaRPr lang="en-US" dirty="0"/>
              </a:p>
            </p:txBody>
          </p:sp>
          <p:sp>
            <p:nvSpPr>
              <p:cNvPr id="12" name="AutoShape 13"/>
              <p:cNvSpPr>
                <a:spLocks noChangeArrowheads="1"/>
              </p:cNvSpPr>
              <p:nvPr/>
            </p:nvSpPr>
            <p:spPr bwMode="auto">
              <a:xfrm>
                <a:off x="1776" y="2980"/>
                <a:ext cx="591" cy="449"/>
              </a:xfrm>
              <a:prstGeom prst="flowChartProcess">
                <a:avLst/>
              </a:prstGeom>
              <a:noFill/>
              <a:ln w="9525">
                <a:noFill/>
                <a:miter lim="800000"/>
                <a:headEnd/>
                <a:tailEnd/>
              </a:ln>
            </p:spPr>
            <p:txBody>
              <a:bodyPr wrap="square">
                <a:spAutoFit/>
              </a:bodyPr>
              <a:lstStyle/>
              <a:p>
                <a:r>
                  <a:rPr lang="en-US" sz="1400" dirty="0" smtClean="0"/>
                  <a:t>Math Score at Grade 6</a:t>
                </a:r>
                <a:endParaRPr lang="en-US" sz="1400" baseline="-25000" dirty="0"/>
              </a:p>
              <a:p>
                <a:endParaRPr lang="en-US" sz="1400" i="0" dirty="0"/>
              </a:p>
            </p:txBody>
          </p:sp>
          <p:sp>
            <p:nvSpPr>
              <p:cNvPr id="13" name="AutoShape 14"/>
              <p:cNvSpPr>
                <a:spLocks noChangeArrowheads="1"/>
              </p:cNvSpPr>
              <p:nvPr/>
            </p:nvSpPr>
            <p:spPr bwMode="auto">
              <a:xfrm>
                <a:off x="448" y="1959"/>
                <a:ext cx="1008" cy="624"/>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14" name="Line 15"/>
              <p:cNvSpPr>
                <a:spLocks noChangeShapeType="1"/>
              </p:cNvSpPr>
              <p:nvPr/>
            </p:nvSpPr>
            <p:spPr bwMode="auto">
              <a:xfrm>
                <a:off x="1056" y="2592"/>
                <a:ext cx="58" cy="377"/>
              </a:xfrm>
              <a:prstGeom prst="line">
                <a:avLst/>
              </a:prstGeom>
              <a:noFill/>
              <a:ln w="15875">
                <a:solidFill>
                  <a:schemeClr val="tx1"/>
                </a:solidFill>
                <a:round/>
                <a:headEnd/>
                <a:tailEnd type="triangle" w="lg" len="lg"/>
              </a:ln>
            </p:spPr>
            <p:txBody>
              <a:bodyPr/>
              <a:lstStyle/>
              <a:p>
                <a:endParaRPr lang="en-US" dirty="0"/>
              </a:p>
            </p:txBody>
          </p:sp>
          <p:sp>
            <p:nvSpPr>
              <p:cNvPr id="15" name="AutoShape 16"/>
              <p:cNvSpPr>
                <a:spLocks noChangeArrowheads="1"/>
              </p:cNvSpPr>
              <p:nvPr/>
            </p:nvSpPr>
            <p:spPr bwMode="auto">
              <a:xfrm>
                <a:off x="864" y="2976"/>
                <a:ext cx="624" cy="480"/>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16" name="AutoShape 17"/>
              <p:cNvSpPr>
                <a:spLocks noChangeArrowheads="1"/>
              </p:cNvSpPr>
              <p:nvPr/>
            </p:nvSpPr>
            <p:spPr bwMode="auto">
              <a:xfrm>
                <a:off x="96" y="2976"/>
                <a:ext cx="624" cy="480"/>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17" name="Line 18"/>
              <p:cNvSpPr>
                <a:spLocks noChangeShapeType="1"/>
              </p:cNvSpPr>
              <p:nvPr/>
            </p:nvSpPr>
            <p:spPr bwMode="auto">
              <a:xfrm flipH="1">
                <a:off x="480" y="2598"/>
                <a:ext cx="144" cy="388"/>
              </a:xfrm>
              <a:prstGeom prst="line">
                <a:avLst/>
              </a:prstGeom>
              <a:noFill/>
              <a:ln w="15875">
                <a:solidFill>
                  <a:schemeClr val="tx1"/>
                </a:solidFill>
                <a:round/>
                <a:headEnd/>
                <a:tailEnd type="triangle" w="lg" len="lg"/>
              </a:ln>
            </p:spPr>
            <p:txBody>
              <a:bodyPr/>
              <a:lstStyle/>
              <a:p>
                <a:endParaRPr lang="en-US" dirty="0"/>
              </a:p>
            </p:txBody>
          </p:sp>
          <p:sp>
            <p:nvSpPr>
              <p:cNvPr id="18" name="Text Box 19"/>
              <p:cNvSpPr txBox="1">
                <a:spLocks noChangeArrowheads="1"/>
              </p:cNvSpPr>
              <p:nvPr/>
            </p:nvSpPr>
            <p:spPr bwMode="auto">
              <a:xfrm>
                <a:off x="624" y="2153"/>
                <a:ext cx="864" cy="231"/>
              </a:xfrm>
              <a:prstGeom prst="rect">
                <a:avLst/>
              </a:prstGeom>
              <a:noFill/>
              <a:ln w="9525">
                <a:noFill/>
                <a:miter lim="800000"/>
                <a:headEnd/>
                <a:tailEnd/>
              </a:ln>
            </p:spPr>
            <p:txBody>
              <a:bodyPr>
                <a:spAutoFit/>
              </a:bodyPr>
              <a:lstStyle/>
              <a:p>
                <a:pPr>
                  <a:spcBef>
                    <a:spcPct val="50000"/>
                  </a:spcBef>
                </a:pPr>
                <a:r>
                  <a:rPr lang="en-US" dirty="0" smtClean="0"/>
                  <a:t>Student</a:t>
                </a:r>
                <a:r>
                  <a:rPr lang="en-US" i="0" dirty="0" smtClean="0"/>
                  <a:t> </a:t>
                </a:r>
                <a:r>
                  <a:rPr lang="en-US" i="0" dirty="0"/>
                  <a:t>1</a:t>
                </a:r>
              </a:p>
            </p:txBody>
          </p:sp>
          <p:sp>
            <p:nvSpPr>
              <p:cNvPr id="19" name="Rectangle 20"/>
              <p:cNvSpPr>
                <a:spLocks noChangeArrowheads="1"/>
              </p:cNvSpPr>
              <p:nvPr/>
            </p:nvSpPr>
            <p:spPr bwMode="auto">
              <a:xfrm>
                <a:off x="96" y="2976"/>
                <a:ext cx="576" cy="318"/>
              </a:xfrm>
              <a:prstGeom prst="rect">
                <a:avLst/>
              </a:prstGeom>
              <a:noFill/>
              <a:ln w="9525">
                <a:noFill/>
                <a:miter lim="800000"/>
                <a:headEnd/>
                <a:tailEnd/>
              </a:ln>
            </p:spPr>
            <p:txBody>
              <a:bodyPr wrap="square">
                <a:spAutoFit/>
              </a:bodyPr>
              <a:lstStyle/>
              <a:p>
                <a:r>
                  <a:rPr lang="en-US" sz="1400" dirty="0" smtClean="0"/>
                  <a:t>Math Score at Grade 1</a:t>
                </a:r>
                <a:endParaRPr lang="en-US" sz="1400" i="0" dirty="0"/>
              </a:p>
            </p:txBody>
          </p:sp>
          <p:sp>
            <p:nvSpPr>
              <p:cNvPr id="20" name="AutoShape 27"/>
              <p:cNvSpPr>
                <a:spLocks noChangeArrowheads="1"/>
              </p:cNvSpPr>
              <p:nvPr/>
            </p:nvSpPr>
            <p:spPr bwMode="auto">
              <a:xfrm>
                <a:off x="2832" y="1967"/>
                <a:ext cx="1008" cy="624"/>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21" name="Line 28"/>
              <p:cNvSpPr>
                <a:spLocks noChangeShapeType="1"/>
              </p:cNvSpPr>
              <p:nvPr/>
            </p:nvSpPr>
            <p:spPr bwMode="auto">
              <a:xfrm>
                <a:off x="3453" y="2583"/>
                <a:ext cx="106" cy="410"/>
              </a:xfrm>
              <a:prstGeom prst="line">
                <a:avLst/>
              </a:prstGeom>
              <a:noFill/>
              <a:ln w="15875">
                <a:solidFill>
                  <a:schemeClr val="tx1"/>
                </a:solidFill>
                <a:round/>
                <a:headEnd/>
                <a:tailEnd type="triangle" w="lg" len="lg"/>
              </a:ln>
            </p:spPr>
            <p:txBody>
              <a:bodyPr/>
              <a:lstStyle/>
              <a:p>
                <a:endParaRPr lang="en-US" dirty="0"/>
              </a:p>
            </p:txBody>
          </p:sp>
          <p:sp>
            <p:nvSpPr>
              <p:cNvPr id="22" name="Line 31"/>
              <p:cNvSpPr>
                <a:spLocks noChangeShapeType="1"/>
              </p:cNvSpPr>
              <p:nvPr/>
            </p:nvSpPr>
            <p:spPr bwMode="auto">
              <a:xfrm flipH="1">
                <a:off x="2880" y="2583"/>
                <a:ext cx="120" cy="393"/>
              </a:xfrm>
              <a:prstGeom prst="line">
                <a:avLst/>
              </a:prstGeom>
              <a:noFill/>
              <a:ln w="15875">
                <a:solidFill>
                  <a:schemeClr val="tx1"/>
                </a:solidFill>
                <a:round/>
                <a:headEnd/>
                <a:tailEnd type="triangle" w="lg" len="lg"/>
              </a:ln>
            </p:spPr>
            <p:txBody>
              <a:bodyPr/>
              <a:lstStyle/>
              <a:p>
                <a:endParaRPr lang="en-US" dirty="0"/>
              </a:p>
            </p:txBody>
          </p:sp>
          <p:sp>
            <p:nvSpPr>
              <p:cNvPr id="23" name="Text Box 32"/>
              <p:cNvSpPr txBox="1">
                <a:spLocks noChangeArrowheads="1"/>
              </p:cNvSpPr>
              <p:nvPr/>
            </p:nvSpPr>
            <p:spPr bwMode="auto">
              <a:xfrm>
                <a:off x="2832" y="2199"/>
                <a:ext cx="960" cy="231"/>
              </a:xfrm>
              <a:prstGeom prst="rect">
                <a:avLst/>
              </a:prstGeom>
              <a:noFill/>
              <a:ln w="9525">
                <a:noFill/>
                <a:miter lim="800000"/>
                <a:headEnd/>
                <a:tailEnd/>
              </a:ln>
            </p:spPr>
            <p:txBody>
              <a:bodyPr>
                <a:spAutoFit/>
              </a:bodyPr>
              <a:lstStyle/>
              <a:p>
                <a:pPr>
                  <a:spcBef>
                    <a:spcPct val="50000"/>
                  </a:spcBef>
                </a:pPr>
                <a:r>
                  <a:rPr lang="en-US" i="0" dirty="0"/>
                  <a:t>    </a:t>
                </a:r>
                <a:r>
                  <a:rPr lang="en-US" dirty="0" smtClean="0"/>
                  <a:t>Student</a:t>
                </a:r>
                <a:r>
                  <a:rPr lang="en-US" i="0" dirty="0" smtClean="0"/>
                  <a:t> </a:t>
                </a:r>
                <a:r>
                  <a:rPr lang="en-US" i="0" dirty="0"/>
                  <a:t>2…</a:t>
                </a:r>
              </a:p>
            </p:txBody>
          </p:sp>
          <p:sp>
            <p:nvSpPr>
              <p:cNvPr id="24" name="Text Box 39"/>
              <p:cNvSpPr txBox="1">
                <a:spLocks noChangeArrowheads="1"/>
              </p:cNvSpPr>
              <p:nvPr/>
            </p:nvSpPr>
            <p:spPr bwMode="auto">
              <a:xfrm>
                <a:off x="1540" y="3216"/>
                <a:ext cx="288" cy="250"/>
              </a:xfrm>
              <a:prstGeom prst="rect">
                <a:avLst/>
              </a:prstGeom>
              <a:noFill/>
              <a:ln w="9525">
                <a:noFill/>
                <a:miter lim="800000"/>
                <a:headEnd/>
                <a:tailEnd/>
              </a:ln>
            </p:spPr>
            <p:txBody>
              <a:bodyPr>
                <a:spAutoFit/>
              </a:bodyPr>
              <a:lstStyle/>
              <a:p>
                <a:pPr>
                  <a:spcBef>
                    <a:spcPct val="50000"/>
                  </a:spcBef>
                </a:pPr>
                <a:r>
                  <a:rPr lang="en-US" sz="2000" dirty="0" smtClean="0"/>
                  <a:t>…</a:t>
                </a:r>
                <a:endParaRPr lang="en-US" sz="2000" dirty="0"/>
              </a:p>
            </p:txBody>
          </p:sp>
          <p:sp>
            <p:nvSpPr>
              <p:cNvPr id="25" name="Text Box 9"/>
              <p:cNvSpPr txBox="1">
                <a:spLocks noChangeArrowheads="1"/>
              </p:cNvSpPr>
              <p:nvPr/>
            </p:nvSpPr>
            <p:spPr bwMode="auto">
              <a:xfrm>
                <a:off x="3368" y="2993"/>
                <a:ext cx="576" cy="318"/>
              </a:xfrm>
              <a:prstGeom prst="rect">
                <a:avLst/>
              </a:prstGeom>
              <a:noFill/>
              <a:ln w="9525">
                <a:noFill/>
                <a:miter lim="800000"/>
                <a:headEnd/>
                <a:tailEnd/>
              </a:ln>
            </p:spPr>
            <p:txBody>
              <a:bodyPr>
                <a:spAutoFit/>
              </a:bodyPr>
              <a:lstStyle/>
              <a:p>
                <a:r>
                  <a:rPr lang="en-US" sz="1400" dirty="0" smtClean="0"/>
                  <a:t>Math Score at Grade 3…</a:t>
                </a:r>
                <a:endParaRPr lang="en-US" sz="1400" dirty="0"/>
              </a:p>
            </p:txBody>
          </p:sp>
          <p:sp>
            <p:nvSpPr>
              <p:cNvPr id="26" name="AutoShape 16"/>
              <p:cNvSpPr>
                <a:spLocks noChangeArrowheads="1"/>
              </p:cNvSpPr>
              <p:nvPr/>
            </p:nvSpPr>
            <p:spPr bwMode="auto">
              <a:xfrm>
                <a:off x="3360" y="2976"/>
                <a:ext cx="624" cy="480"/>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27" name="AutoShape 17"/>
              <p:cNvSpPr>
                <a:spLocks noChangeArrowheads="1"/>
              </p:cNvSpPr>
              <p:nvPr/>
            </p:nvSpPr>
            <p:spPr bwMode="auto">
              <a:xfrm>
                <a:off x="2592" y="2976"/>
                <a:ext cx="624" cy="480"/>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28" name="Rectangle 20"/>
              <p:cNvSpPr>
                <a:spLocks noChangeArrowheads="1"/>
              </p:cNvSpPr>
              <p:nvPr/>
            </p:nvSpPr>
            <p:spPr bwMode="auto">
              <a:xfrm>
                <a:off x="2592" y="2993"/>
                <a:ext cx="720" cy="449"/>
              </a:xfrm>
              <a:prstGeom prst="rect">
                <a:avLst/>
              </a:prstGeom>
              <a:noFill/>
              <a:ln w="9525">
                <a:noFill/>
                <a:miter lim="800000"/>
                <a:headEnd/>
                <a:tailEnd/>
              </a:ln>
            </p:spPr>
            <p:txBody>
              <a:bodyPr wrap="square">
                <a:spAutoFit/>
              </a:bodyPr>
              <a:lstStyle/>
              <a:p>
                <a:r>
                  <a:rPr lang="en-US" sz="1400" dirty="0" smtClean="0"/>
                  <a:t>Math Score at Grade 2</a:t>
                </a:r>
                <a:endParaRPr lang="en-US" sz="1400" dirty="0"/>
              </a:p>
              <a:p>
                <a:endParaRPr lang="en-US" sz="1400" i="0" dirty="0"/>
              </a:p>
            </p:txBody>
          </p:sp>
        </p:grpSp>
        <p:sp>
          <p:nvSpPr>
            <p:cNvPr id="32" name="AutoShape 14"/>
            <p:cNvSpPr>
              <a:spLocks noChangeArrowheads="1"/>
            </p:cNvSpPr>
            <p:nvPr/>
          </p:nvSpPr>
          <p:spPr bwMode="auto">
            <a:xfrm>
              <a:off x="3491089" y="1447800"/>
              <a:ext cx="1995311" cy="1025914"/>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33" name="Line 18"/>
            <p:cNvSpPr>
              <a:spLocks noChangeShapeType="1"/>
            </p:cNvSpPr>
            <p:nvPr/>
          </p:nvSpPr>
          <p:spPr bwMode="auto">
            <a:xfrm flipH="1">
              <a:off x="2494099" y="2069122"/>
              <a:ext cx="1005573" cy="850818"/>
            </a:xfrm>
            <a:prstGeom prst="line">
              <a:avLst/>
            </a:prstGeom>
            <a:noFill/>
            <a:ln w="15875">
              <a:solidFill>
                <a:schemeClr val="tx1"/>
              </a:solidFill>
              <a:round/>
              <a:headEnd/>
              <a:tailEnd type="triangle" w="lg" len="lg"/>
            </a:ln>
          </p:spPr>
          <p:txBody>
            <a:bodyPr/>
            <a:lstStyle/>
            <a:p>
              <a:endParaRPr lang="en-US" dirty="0"/>
            </a:p>
          </p:txBody>
        </p:sp>
        <p:sp>
          <p:nvSpPr>
            <p:cNvPr id="34" name="Line 28"/>
            <p:cNvSpPr>
              <a:spLocks noChangeShapeType="1"/>
            </p:cNvSpPr>
            <p:nvPr/>
          </p:nvSpPr>
          <p:spPr bwMode="auto">
            <a:xfrm>
              <a:off x="5486400" y="2069122"/>
              <a:ext cx="566796" cy="827022"/>
            </a:xfrm>
            <a:prstGeom prst="line">
              <a:avLst/>
            </a:prstGeom>
            <a:noFill/>
            <a:ln w="15875">
              <a:solidFill>
                <a:schemeClr val="tx1"/>
              </a:solidFill>
              <a:round/>
              <a:headEnd/>
              <a:tailEnd type="triangle" w="lg" len="lg"/>
            </a:ln>
          </p:spPr>
          <p:txBody>
            <a:bodyPr/>
            <a:lstStyle/>
            <a:p>
              <a:endParaRPr lang="en-US" dirty="0"/>
            </a:p>
          </p:txBody>
        </p:sp>
      </p:grpSp>
      <p:sp>
        <p:nvSpPr>
          <p:cNvPr id="35" name="Text Box 32"/>
          <p:cNvSpPr txBox="1">
            <a:spLocks noChangeArrowheads="1"/>
          </p:cNvSpPr>
          <p:nvPr/>
        </p:nvSpPr>
        <p:spPr bwMode="auto">
          <a:xfrm>
            <a:off x="3581400" y="1752600"/>
            <a:ext cx="1900296" cy="379785"/>
          </a:xfrm>
          <a:prstGeom prst="rect">
            <a:avLst/>
          </a:prstGeom>
          <a:noFill/>
          <a:ln w="9525">
            <a:noFill/>
            <a:miter lim="800000"/>
            <a:headEnd/>
            <a:tailEnd/>
          </a:ln>
        </p:spPr>
        <p:txBody>
          <a:bodyPr>
            <a:spAutoFit/>
          </a:bodyPr>
          <a:lstStyle/>
          <a:p>
            <a:pPr>
              <a:spcBef>
                <a:spcPct val="50000"/>
              </a:spcBef>
            </a:pPr>
            <a:r>
              <a:rPr lang="en-US" i="0" dirty="0"/>
              <a:t>    </a:t>
            </a:r>
            <a:r>
              <a:rPr lang="en-US" dirty="0" smtClean="0"/>
              <a:t>School</a:t>
            </a:r>
            <a:r>
              <a:rPr lang="en-US" i="0" dirty="0" smtClean="0"/>
              <a:t> </a:t>
            </a:r>
            <a:r>
              <a:rPr lang="en-US" dirty="0"/>
              <a:t>1</a:t>
            </a:r>
            <a:r>
              <a:rPr lang="en-US" i="0" dirty="0" smtClean="0"/>
              <a:t>…</a:t>
            </a:r>
            <a:endParaRPr lang="en-US" i="0" dirty="0"/>
          </a:p>
        </p:txBody>
      </p:sp>
      <p:sp>
        <p:nvSpPr>
          <p:cNvPr id="36" name="TextBox 35"/>
          <p:cNvSpPr txBox="1"/>
          <p:nvPr/>
        </p:nvSpPr>
        <p:spPr>
          <a:xfrm>
            <a:off x="7848600" y="1676400"/>
            <a:ext cx="914400" cy="369332"/>
          </a:xfrm>
          <a:prstGeom prst="rect">
            <a:avLst/>
          </a:prstGeom>
          <a:noFill/>
        </p:spPr>
        <p:txBody>
          <a:bodyPr wrap="square" rtlCol="0">
            <a:spAutoFit/>
          </a:bodyPr>
          <a:lstStyle/>
          <a:p>
            <a:r>
              <a:rPr lang="en-US" b="1" dirty="0" smtClean="0"/>
              <a:t>Level 3</a:t>
            </a:r>
            <a:endParaRPr lang="en-US" b="1" dirty="0"/>
          </a:p>
        </p:txBody>
      </p:sp>
    </p:spTree>
    <p:extLst>
      <p:ext uri="{BB962C8B-B14F-4D97-AF65-F5344CB8AC3E}">
        <p14:creationId xmlns:p14="http://schemas.microsoft.com/office/powerpoint/2010/main" val="15586452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What Constitutes a “Level” in Multilevel Data?</a:t>
            </a:r>
            <a:endParaRPr lang="en-US" sz="3600" dirty="0"/>
          </a:p>
        </p:txBody>
      </p:sp>
      <p:sp>
        <p:nvSpPr>
          <p:cNvPr id="3" name="Content Placeholder 2"/>
          <p:cNvSpPr>
            <a:spLocks noGrp="1"/>
          </p:cNvSpPr>
          <p:nvPr>
            <p:ph idx="1"/>
          </p:nvPr>
        </p:nvSpPr>
        <p:spPr>
          <a:xfrm>
            <a:off x="457200" y="1417637"/>
            <a:ext cx="8229600" cy="4906963"/>
          </a:xfrm>
        </p:spPr>
        <p:txBody>
          <a:bodyPr>
            <a:normAutofit fontScale="70000" lnSpcReduction="20000"/>
          </a:bodyPr>
          <a:lstStyle/>
          <a:p>
            <a:r>
              <a:rPr lang="en-US" sz="3100" dirty="0" smtClean="0">
                <a:latin typeface="Arial" pitchFamily="34" charset="0"/>
                <a:cs typeface="Arial" pitchFamily="34" charset="0"/>
              </a:rPr>
              <a:t>In a clustered data set, each “level” represents a factor that can be thought of as a random sample from a larger population.</a:t>
            </a:r>
          </a:p>
          <a:p>
            <a:pPr lvl="1"/>
            <a:r>
              <a:rPr lang="en-US" sz="3100" dirty="0" smtClean="0">
                <a:latin typeface="Arial" pitchFamily="34" charset="0"/>
                <a:cs typeface="Arial" pitchFamily="34" charset="0"/>
              </a:rPr>
              <a:t>The students in a two-level clustered data set can be thought of as a random sample of students within each school.</a:t>
            </a:r>
          </a:p>
          <a:p>
            <a:pPr lvl="1"/>
            <a:r>
              <a:rPr lang="en-US" sz="3100" dirty="0" smtClean="0">
                <a:latin typeface="Arial" pitchFamily="34" charset="0"/>
                <a:cs typeface="Arial" pitchFamily="34" charset="0"/>
              </a:rPr>
              <a:t>The schools in a two-level clustered data set can be thought of as a random sample from a larger population of schools.</a:t>
            </a:r>
          </a:p>
          <a:p>
            <a:r>
              <a:rPr lang="en-US" sz="3100" dirty="0" smtClean="0">
                <a:latin typeface="Arial" pitchFamily="34" charset="0"/>
                <a:cs typeface="Arial" pitchFamily="34" charset="0"/>
              </a:rPr>
              <a:t>We want to make inferences to the larger population of students and schools, not confine our inference to the particular students and schools included in this study.</a:t>
            </a:r>
          </a:p>
          <a:p>
            <a:r>
              <a:rPr lang="en-US" sz="3100" dirty="0" smtClean="0">
                <a:latin typeface="Arial" pitchFamily="34" charset="0"/>
                <a:cs typeface="Arial" pitchFamily="34" charset="0"/>
              </a:rPr>
              <a:t>In a longitudinal data set, level 1 represents the “occasions” within a subject and Level 2 is the subject.</a:t>
            </a:r>
          </a:p>
          <a:p>
            <a:pPr lvl="1"/>
            <a:r>
              <a:rPr lang="en-US" sz="3100" dirty="0" smtClean="0">
                <a:latin typeface="Arial" pitchFamily="34" charset="0"/>
                <a:cs typeface="Arial" pitchFamily="34" charset="0"/>
              </a:rPr>
              <a:t>We think of the subjects as being representative of a larger population of subjects.</a:t>
            </a:r>
          </a:p>
          <a:p>
            <a:pPr lvl="1"/>
            <a:endParaRPr lang="en-US" sz="2000" dirty="0"/>
          </a:p>
        </p:txBody>
      </p:sp>
      <p:sp>
        <p:nvSpPr>
          <p:cNvPr id="4" name="Date Placeholder 3"/>
          <p:cNvSpPr>
            <a:spLocks noGrp="1"/>
          </p:cNvSpPr>
          <p:nvPr>
            <p:ph type="dt" sz="half" idx="10"/>
          </p:nvPr>
        </p:nvSpPr>
        <p:spPr/>
        <p:txBody>
          <a:bodyPr/>
          <a:lstStyle/>
          <a:p>
            <a:r>
              <a:rPr lang="en-US" dirty="0" err="1" smtClean="0"/>
              <a:t>Biostat</a:t>
            </a:r>
            <a:r>
              <a:rPr lang="en-US" dirty="0" smtClean="0"/>
              <a:t> 512</a:t>
            </a:r>
          </a:p>
        </p:txBody>
      </p:sp>
      <p:sp>
        <p:nvSpPr>
          <p:cNvPr id="5" name="Slide Number Placeholder 4"/>
          <p:cNvSpPr>
            <a:spLocks noGrp="1"/>
          </p:cNvSpPr>
          <p:nvPr>
            <p:ph type="sldNum" sz="quarter" idx="12"/>
          </p:nvPr>
        </p:nvSpPr>
        <p:spPr/>
        <p:txBody>
          <a:bodyPr/>
          <a:lstStyle/>
          <a:p>
            <a:fld id="{3988915C-87BB-4B3D-ABBB-D9BCFE7C0251}" type="slidenum">
              <a:rPr lang="en-US" smtClean="0"/>
              <a:pPr/>
              <a:t>18</a:t>
            </a:fld>
            <a:endParaRPr lang="en-US" dirty="0"/>
          </a:p>
        </p:txBody>
      </p:sp>
    </p:spTree>
    <p:extLst>
      <p:ext uri="{BB962C8B-B14F-4D97-AF65-F5344CB8AC3E}">
        <p14:creationId xmlns:p14="http://schemas.microsoft.com/office/powerpoint/2010/main" val="105420143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is </a:t>
            </a:r>
            <a:r>
              <a:rPr lang="en-US" sz="3600" i="1" dirty="0" smtClean="0"/>
              <a:t>Not</a:t>
            </a:r>
            <a:r>
              <a:rPr lang="en-US" sz="3600" dirty="0" smtClean="0"/>
              <a:t> a “Level”</a:t>
            </a:r>
            <a:endParaRPr lang="en-US" sz="3600" dirty="0"/>
          </a:p>
        </p:txBody>
      </p:sp>
      <p:sp>
        <p:nvSpPr>
          <p:cNvPr id="3" name="Content Placeholder 2"/>
          <p:cNvSpPr>
            <a:spLocks noGrp="1"/>
          </p:cNvSpPr>
          <p:nvPr>
            <p:ph idx="1"/>
          </p:nvPr>
        </p:nvSpPr>
        <p:spPr/>
        <p:txBody>
          <a:bodyPr>
            <a:normAutofit/>
          </a:bodyPr>
          <a:lstStyle/>
          <a:p>
            <a:r>
              <a:rPr lang="en-US" sz="2400" dirty="0" smtClean="0">
                <a:latin typeface="Arial" pitchFamily="34" charset="0"/>
                <a:cs typeface="Arial" pitchFamily="34" charset="0"/>
              </a:rPr>
              <a:t>Factors such as Treatment or Gender are not considered to be Levels of data, because they cannot be thought of as a random sample from a larger population.</a:t>
            </a:r>
          </a:p>
          <a:p>
            <a:r>
              <a:rPr lang="en-US" sz="2400" dirty="0" smtClean="0">
                <a:latin typeface="Arial" pitchFamily="34" charset="0"/>
                <a:cs typeface="Arial" pitchFamily="34" charset="0"/>
              </a:rPr>
              <a:t>We wish to make inferences only about the specific values of Treatment or Gender that are included in our study…not to a larger population of treatments or genders.</a:t>
            </a:r>
          </a:p>
          <a:p>
            <a:pPr marL="0" indent="0">
              <a:buNone/>
            </a:pPr>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US" dirty="0" err="1" smtClean="0"/>
              <a:t>Biostat</a:t>
            </a:r>
            <a:r>
              <a:rPr lang="en-US" dirty="0" smtClean="0"/>
              <a:t> 512</a:t>
            </a:r>
          </a:p>
        </p:txBody>
      </p:sp>
      <p:sp>
        <p:nvSpPr>
          <p:cNvPr id="5" name="Slide Number Placeholder 4"/>
          <p:cNvSpPr>
            <a:spLocks noGrp="1"/>
          </p:cNvSpPr>
          <p:nvPr>
            <p:ph type="sldNum" sz="quarter" idx="12"/>
          </p:nvPr>
        </p:nvSpPr>
        <p:spPr/>
        <p:txBody>
          <a:bodyPr/>
          <a:lstStyle/>
          <a:p>
            <a:fld id="{3988915C-87BB-4B3D-ABBB-D9BCFE7C0251}" type="slidenum">
              <a:rPr lang="en-US" smtClean="0"/>
              <a:pPr/>
              <a:t>19</a:t>
            </a:fld>
            <a:endParaRPr lang="en-US" dirty="0"/>
          </a:p>
        </p:txBody>
      </p:sp>
    </p:spTree>
    <p:extLst>
      <p:ext uri="{BB962C8B-B14F-4D97-AF65-F5344CB8AC3E}">
        <p14:creationId xmlns:p14="http://schemas.microsoft.com/office/powerpoint/2010/main" val="27529975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000" dirty="0" smtClean="0">
                <a:latin typeface="Arial Black" pitchFamily="34" charset="0"/>
              </a:rPr>
              <a:t>Agenda	</a:t>
            </a:r>
            <a:endParaRPr lang="en-US" sz="4000" dirty="0">
              <a:latin typeface="Arial Black" pitchFamily="34" charset="0"/>
            </a:endParaRPr>
          </a:p>
        </p:txBody>
      </p:sp>
      <p:sp>
        <p:nvSpPr>
          <p:cNvPr id="3" name="Content Placeholder 2"/>
          <p:cNvSpPr>
            <a:spLocks noGrp="1"/>
          </p:cNvSpPr>
          <p:nvPr>
            <p:ph idx="1"/>
          </p:nvPr>
        </p:nvSpPr>
        <p:spPr>
          <a:xfrm>
            <a:off x="457200" y="1143000"/>
            <a:ext cx="8382000" cy="5029200"/>
          </a:xfrm>
        </p:spPr>
        <p:txBody>
          <a:bodyPr>
            <a:noAutofit/>
          </a:bodyPr>
          <a:lstStyle/>
          <a:p>
            <a:r>
              <a:rPr lang="en-US" b="1" dirty="0" smtClean="0">
                <a:latin typeface="Arial" pitchFamily="34" charset="0"/>
                <a:cs typeface="Arial" pitchFamily="34" charset="0"/>
              </a:rPr>
              <a:t>Vocabulary Slam</a:t>
            </a:r>
          </a:p>
          <a:p>
            <a:pPr lvl="1"/>
            <a:r>
              <a:rPr lang="en-US" dirty="0" smtClean="0">
                <a:latin typeface="Arial" pitchFamily="34" charset="0"/>
                <a:cs typeface="Arial" pitchFamily="34" charset="0"/>
              </a:rPr>
              <a:t>We begin this module by defining “clustered” and “longitudinal” data, and address other terms used to identify dependent data structures.</a:t>
            </a:r>
          </a:p>
          <a:p>
            <a:pPr lvl="1"/>
            <a:r>
              <a:rPr lang="en-US" dirty="0" smtClean="0">
                <a:latin typeface="Arial" pitchFamily="34" charset="0"/>
                <a:cs typeface="Arial" pitchFamily="34" charset="0"/>
              </a:rPr>
              <a:t>We define and depict clustered and longitudinal data </a:t>
            </a:r>
            <a:r>
              <a:rPr lang="en-US" smtClean="0">
                <a:latin typeface="Arial" pitchFamily="34" charset="0"/>
                <a:cs typeface="Arial" pitchFamily="34" charset="0"/>
              </a:rPr>
              <a:t>using the </a:t>
            </a:r>
            <a:r>
              <a:rPr lang="en-US" dirty="0" smtClean="0">
                <a:latin typeface="Arial" pitchFamily="34" charset="0"/>
                <a:cs typeface="Arial" pitchFamily="34" charset="0"/>
              </a:rPr>
              <a:t>multilevel framework.</a:t>
            </a:r>
          </a:p>
          <a:p>
            <a:r>
              <a:rPr lang="en-US" b="1" dirty="0" smtClean="0">
                <a:latin typeface="Arial" pitchFamily="34" charset="0"/>
                <a:cs typeface="Arial" pitchFamily="34" charset="0"/>
              </a:rPr>
              <a:t>Introduction to Linear Mixed Models (LMMs)</a:t>
            </a:r>
          </a:p>
          <a:p>
            <a:pPr lvl="1"/>
            <a:r>
              <a:rPr lang="en-US" dirty="0" smtClean="0">
                <a:latin typeface="Arial" pitchFamily="34" charset="0"/>
                <a:cs typeface="Arial" pitchFamily="34" charset="0"/>
              </a:rPr>
              <a:t>We give a brief overview of LMMs and introduce the concept of a random effect.</a:t>
            </a:r>
          </a:p>
        </p:txBody>
      </p:sp>
      <p:sp>
        <p:nvSpPr>
          <p:cNvPr id="4" name="Date Placeholder 3"/>
          <p:cNvSpPr>
            <a:spLocks noGrp="1"/>
          </p:cNvSpPr>
          <p:nvPr>
            <p:ph type="dt" sz="half" idx="10"/>
          </p:nvPr>
        </p:nvSpPr>
        <p:spPr/>
        <p:txBody>
          <a:bodyPr/>
          <a:lstStyle/>
          <a:p>
            <a:r>
              <a:rPr lang="en-US" dirty="0" err="1" smtClean="0"/>
              <a:t>Biostat</a:t>
            </a:r>
            <a:r>
              <a:rPr lang="en-US" dirty="0" smtClean="0"/>
              <a:t> 512</a:t>
            </a:r>
          </a:p>
        </p:txBody>
      </p:sp>
      <p:sp>
        <p:nvSpPr>
          <p:cNvPr id="5" name="Slide Number Placeholder 4"/>
          <p:cNvSpPr>
            <a:spLocks noGrp="1"/>
          </p:cNvSpPr>
          <p:nvPr>
            <p:ph type="sldNum" sz="quarter" idx="12"/>
          </p:nvPr>
        </p:nvSpPr>
        <p:spPr/>
        <p:txBody>
          <a:bodyPr/>
          <a:lstStyle/>
          <a:p>
            <a:fld id="{3988915C-87BB-4B3D-ABBB-D9BCFE7C0251}" type="slidenum">
              <a:rPr lang="en-US" smtClean="0"/>
              <a:pPr/>
              <a:t>2</a:t>
            </a:fld>
            <a:endParaRPr lang="en-US" dirty="0"/>
          </a:p>
        </p:txBody>
      </p:sp>
    </p:spTree>
    <p:extLst>
      <p:ext uri="{BB962C8B-B14F-4D97-AF65-F5344CB8AC3E}">
        <p14:creationId xmlns:p14="http://schemas.microsoft.com/office/powerpoint/2010/main" val="215339812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Why all this talk about “levels”?</a:t>
            </a:r>
            <a:endParaRPr lang="en-US" sz="3600" dirty="0"/>
          </a:p>
        </p:txBody>
      </p:sp>
      <p:sp>
        <p:nvSpPr>
          <p:cNvPr id="3" name="Content Placeholder 2"/>
          <p:cNvSpPr>
            <a:spLocks noGrp="1"/>
          </p:cNvSpPr>
          <p:nvPr>
            <p:ph idx="1"/>
          </p:nvPr>
        </p:nvSpPr>
        <p:spPr/>
        <p:txBody>
          <a:bodyPr>
            <a:normAutofit lnSpcReduction="10000"/>
          </a:bodyPr>
          <a:lstStyle/>
          <a:p>
            <a:r>
              <a:rPr lang="en-US" dirty="0">
                <a:latin typeface="Arial" pitchFamily="34" charset="0"/>
                <a:cs typeface="Arial" pitchFamily="34" charset="0"/>
              </a:rPr>
              <a:t>Understanding the multilevel nature of your dataset is a critical start to the analysis process</a:t>
            </a:r>
            <a:r>
              <a:rPr lang="en-US" dirty="0" smtClean="0">
                <a:latin typeface="Arial" pitchFamily="34" charset="0"/>
                <a:cs typeface="Arial" pitchFamily="34" charset="0"/>
              </a:rPr>
              <a:t>.</a:t>
            </a:r>
          </a:p>
          <a:p>
            <a:pPr lvl="1"/>
            <a:r>
              <a:rPr lang="en-US" dirty="0" smtClean="0">
                <a:latin typeface="Arial" pitchFamily="34" charset="0"/>
                <a:cs typeface="Arial" pitchFamily="34" charset="0"/>
              </a:rPr>
              <a:t>Is the data “clustered”, “longitudinal” or “clustered-longitudinal”?</a:t>
            </a:r>
          </a:p>
          <a:p>
            <a:pPr lvl="1"/>
            <a:r>
              <a:rPr lang="en-US" dirty="0" smtClean="0">
                <a:latin typeface="Arial" pitchFamily="34" charset="0"/>
                <a:cs typeface="Arial" pitchFamily="34" charset="0"/>
              </a:rPr>
              <a:t>How many levels are there? 2,3, more? </a:t>
            </a:r>
          </a:p>
          <a:p>
            <a:pPr lvl="1"/>
            <a:r>
              <a:rPr lang="en-US" dirty="0" smtClean="0">
                <a:latin typeface="Arial" pitchFamily="34" charset="0"/>
                <a:cs typeface="Arial" pitchFamily="34" charset="0"/>
              </a:rPr>
              <a:t>What defines each level? </a:t>
            </a:r>
          </a:p>
          <a:p>
            <a:pPr lvl="1"/>
            <a:r>
              <a:rPr lang="en-US" dirty="0">
                <a:latin typeface="Arial" pitchFamily="34" charset="0"/>
                <a:cs typeface="Arial" pitchFamily="34" charset="0"/>
              </a:rPr>
              <a:t>What is the outcome of interest and </a:t>
            </a:r>
            <a:r>
              <a:rPr lang="en-US" dirty="0" smtClean="0">
                <a:latin typeface="Arial" pitchFamily="34" charset="0"/>
                <a:cs typeface="Arial" pitchFamily="34" charset="0"/>
              </a:rPr>
              <a:t>is </a:t>
            </a:r>
            <a:r>
              <a:rPr lang="en-US" dirty="0">
                <a:latin typeface="Arial" pitchFamily="34" charset="0"/>
                <a:cs typeface="Arial" pitchFamily="34" charset="0"/>
              </a:rPr>
              <a:t>it </a:t>
            </a:r>
            <a:r>
              <a:rPr lang="en-US" dirty="0" smtClean="0">
                <a:latin typeface="Arial" pitchFamily="34" charset="0"/>
                <a:cs typeface="Arial" pitchFamily="34" charset="0"/>
              </a:rPr>
              <a:t>measured at Level 1?</a:t>
            </a:r>
          </a:p>
          <a:p>
            <a:pPr lvl="1"/>
            <a:r>
              <a:rPr lang="en-US" dirty="0" smtClean="0">
                <a:latin typeface="Arial" pitchFamily="34" charset="0"/>
                <a:cs typeface="Arial" pitchFamily="34" charset="0"/>
              </a:rPr>
              <a:t>What other variables are of interest at each level? </a:t>
            </a:r>
          </a:p>
          <a:p>
            <a:r>
              <a:rPr lang="en-US" dirty="0" smtClean="0">
                <a:latin typeface="Arial" pitchFamily="34" charset="0"/>
                <a:cs typeface="Arial" pitchFamily="34" charset="0"/>
              </a:rPr>
              <a:t>The answers to these questions will drive the entire analysis.</a:t>
            </a:r>
            <a:endParaRPr lang="en-US" dirty="0">
              <a:latin typeface="Arial" pitchFamily="34" charset="0"/>
              <a:cs typeface="Arial" pitchFamily="34" charset="0"/>
            </a:endParaRPr>
          </a:p>
          <a:p>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US" dirty="0" err="1" smtClean="0"/>
              <a:t>Biostat</a:t>
            </a:r>
            <a:r>
              <a:rPr lang="en-US" dirty="0" smtClean="0"/>
              <a:t> 512</a:t>
            </a:r>
          </a:p>
        </p:txBody>
      </p:sp>
      <p:sp>
        <p:nvSpPr>
          <p:cNvPr id="5" name="Slide Number Placeholder 4"/>
          <p:cNvSpPr>
            <a:spLocks noGrp="1"/>
          </p:cNvSpPr>
          <p:nvPr>
            <p:ph type="sldNum" sz="quarter" idx="12"/>
          </p:nvPr>
        </p:nvSpPr>
        <p:spPr/>
        <p:txBody>
          <a:bodyPr/>
          <a:lstStyle/>
          <a:p>
            <a:fld id="{3988915C-87BB-4B3D-ABBB-D9BCFE7C0251}" type="slidenum">
              <a:rPr lang="en-US" smtClean="0"/>
              <a:pPr/>
              <a:t>20</a:t>
            </a:fld>
            <a:endParaRPr lang="en-US" dirty="0"/>
          </a:p>
        </p:txBody>
      </p:sp>
    </p:spTree>
    <p:extLst>
      <p:ext uri="{BB962C8B-B14F-4D97-AF65-F5344CB8AC3E}">
        <p14:creationId xmlns:p14="http://schemas.microsoft.com/office/powerpoint/2010/main" val="417711553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cs typeface="Arial" pitchFamily="34" charset="0"/>
              </a:rPr>
              <a:t> Models for Multilevel Data</a:t>
            </a:r>
            <a:endParaRPr lang="en-US" sz="3600" dirty="0"/>
          </a:p>
        </p:txBody>
      </p:sp>
      <p:sp>
        <p:nvSpPr>
          <p:cNvPr id="3" name="Content Placeholder 2"/>
          <p:cNvSpPr>
            <a:spLocks noGrp="1"/>
          </p:cNvSpPr>
          <p:nvPr>
            <p:ph idx="1"/>
          </p:nvPr>
        </p:nvSpPr>
        <p:spPr>
          <a:xfrm>
            <a:off x="457200" y="1371600"/>
            <a:ext cx="8229600" cy="4525963"/>
          </a:xfrm>
        </p:spPr>
        <p:txBody>
          <a:bodyPr>
            <a:normAutofit/>
          </a:bodyPr>
          <a:lstStyle/>
          <a:p>
            <a:r>
              <a:rPr lang="en-US" sz="2400" dirty="0">
                <a:latin typeface="Arial" pitchFamily="34" charset="0"/>
                <a:cs typeface="Arial" pitchFamily="34" charset="0"/>
              </a:rPr>
              <a:t>Data are often hierarchical in nature, especially in the social </a:t>
            </a:r>
            <a:r>
              <a:rPr lang="en-US" sz="2400" dirty="0" smtClean="0">
                <a:latin typeface="Arial" pitchFamily="34" charset="0"/>
                <a:cs typeface="Arial" pitchFamily="34" charset="0"/>
              </a:rPr>
              <a:t>sciences, and we should not ignore this.</a:t>
            </a:r>
            <a:endParaRPr lang="en-US" sz="2400" dirty="0">
              <a:latin typeface="Arial" pitchFamily="34" charset="0"/>
              <a:cs typeface="Arial" pitchFamily="34" charset="0"/>
            </a:endParaRPr>
          </a:p>
          <a:p>
            <a:r>
              <a:rPr lang="en-US" sz="2400" dirty="0">
                <a:latin typeface="Arial" pitchFamily="34" charset="0"/>
                <a:cs typeface="Arial" pitchFamily="34" charset="0"/>
              </a:rPr>
              <a:t>Using single-level </a:t>
            </a:r>
            <a:r>
              <a:rPr lang="en-US" sz="2400" dirty="0" smtClean="0">
                <a:latin typeface="Arial" pitchFamily="34" charset="0"/>
                <a:cs typeface="Arial" pitchFamily="34" charset="0"/>
              </a:rPr>
              <a:t>(OLS, GLM) analysis </a:t>
            </a:r>
            <a:r>
              <a:rPr lang="en-US" sz="2400" dirty="0">
                <a:latin typeface="Arial" pitchFamily="34" charset="0"/>
                <a:cs typeface="Arial" pitchFamily="34" charset="0"/>
              </a:rPr>
              <a:t>leads to:</a:t>
            </a:r>
          </a:p>
          <a:p>
            <a:pPr lvl="1"/>
            <a:r>
              <a:rPr lang="en-US" sz="2400" dirty="0">
                <a:latin typeface="Arial" pitchFamily="34" charset="0"/>
                <a:cs typeface="Arial" pitchFamily="34" charset="0"/>
              </a:rPr>
              <a:t>Unit of analysis problem </a:t>
            </a:r>
            <a:endParaRPr lang="en-US" sz="2400" dirty="0" smtClean="0">
              <a:latin typeface="Arial" pitchFamily="34" charset="0"/>
              <a:cs typeface="Arial" pitchFamily="34" charset="0"/>
            </a:endParaRPr>
          </a:p>
          <a:p>
            <a:pPr lvl="2"/>
            <a:r>
              <a:rPr lang="en-US" sz="2000" dirty="0">
                <a:latin typeface="Arial" pitchFamily="34" charset="0"/>
                <a:cs typeface="Arial" pitchFamily="34" charset="0"/>
              </a:rPr>
              <a:t>S</a:t>
            </a:r>
            <a:r>
              <a:rPr lang="en-US" sz="2000" dirty="0" smtClean="0">
                <a:latin typeface="Arial" pitchFamily="34" charset="0"/>
                <a:cs typeface="Arial" pitchFamily="34" charset="0"/>
              </a:rPr>
              <a:t>chool </a:t>
            </a:r>
            <a:r>
              <a:rPr lang="en-US" sz="2000" dirty="0">
                <a:latin typeface="Arial" pitchFamily="34" charset="0"/>
                <a:cs typeface="Arial" pitchFamily="34" charset="0"/>
              </a:rPr>
              <a:t>or child</a:t>
            </a:r>
            <a:r>
              <a:rPr lang="en-US" sz="2000" dirty="0" smtClean="0">
                <a:latin typeface="Arial" pitchFamily="34" charset="0"/>
                <a:cs typeface="Arial" pitchFamily="34" charset="0"/>
              </a:rPr>
              <a:t>?</a:t>
            </a:r>
            <a:endParaRPr lang="en-US" sz="2000" dirty="0">
              <a:latin typeface="Arial" pitchFamily="34" charset="0"/>
              <a:cs typeface="Arial" pitchFamily="34" charset="0"/>
            </a:endParaRPr>
          </a:p>
          <a:p>
            <a:pPr lvl="1"/>
            <a:r>
              <a:rPr lang="en-US" sz="2400" dirty="0">
                <a:latin typeface="Arial" pitchFamily="34" charset="0"/>
                <a:cs typeface="Arial" pitchFamily="34" charset="0"/>
              </a:rPr>
              <a:t>Aggregation bias </a:t>
            </a:r>
            <a:endParaRPr lang="en-US" sz="2400" dirty="0" smtClean="0">
              <a:latin typeface="Arial" pitchFamily="34" charset="0"/>
              <a:cs typeface="Arial" pitchFamily="34" charset="0"/>
            </a:endParaRPr>
          </a:p>
          <a:p>
            <a:pPr lvl="2"/>
            <a:r>
              <a:rPr lang="en-US" sz="2000" dirty="0">
                <a:latin typeface="Arial" pitchFamily="34" charset="0"/>
                <a:cs typeface="Arial" pitchFamily="34" charset="0"/>
              </a:rPr>
              <a:t>S</a:t>
            </a:r>
            <a:r>
              <a:rPr lang="en-US" sz="2000" dirty="0" smtClean="0">
                <a:latin typeface="Arial" pitchFamily="34" charset="0"/>
                <a:cs typeface="Arial" pitchFamily="34" charset="0"/>
              </a:rPr>
              <a:t>chool </a:t>
            </a:r>
            <a:r>
              <a:rPr lang="en-US" sz="2000" dirty="0">
                <a:latin typeface="Arial" pitchFamily="34" charset="0"/>
                <a:cs typeface="Arial" pitchFamily="34" charset="0"/>
              </a:rPr>
              <a:t>SES vs. child SES</a:t>
            </a:r>
            <a:r>
              <a:rPr lang="en-US" sz="2000" dirty="0" smtClean="0">
                <a:latin typeface="Arial" pitchFamily="34" charset="0"/>
                <a:cs typeface="Arial" pitchFamily="34" charset="0"/>
              </a:rPr>
              <a:t>?</a:t>
            </a:r>
            <a:endParaRPr lang="en-US" sz="2000" dirty="0">
              <a:latin typeface="Arial" pitchFamily="34" charset="0"/>
              <a:cs typeface="Arial" pitchFamily="34" charset="0"/>
            </a:endParaRPr>
          </a:p>
          <a:p>
            <a:pPr lvl="1"/>
            <a:r>
              <a:rPr lang="en-US" sz="2400" dirty="0">
                <a:latin typeface="Arial" pitchFamily="34" charset="0"/>
                <a:cs typeface="Arial" pitchFamily="34" charset="0"/>
              </a:rPr>
              <a:t>Incorrectly estimated precision / standard </a:t>
            </a:r>
            <a:r>
              <a:rPr lang="en-US" sz="2400" dirty="0" smtClean="0">
                <a:latin typeface="Arial" pitchFamily="34" charset="0"/>
                <a:cs typeface="Arial" pitchFamily="34" charset="0"/>
              </a:rPr>
              <a:t>errors</a:t>
            </a:r>
          </a:p>
          <a:p>
            <a:pPr lvl="2"/>
            <a:r>
              <a:rPr lang="en-US" sz="2000" dirty="0" smtClean="0">
                <a:latin typeface="Arial" pitchFamily="34" charset="0"/>
                <a:cs typeface="Arial" pitchFamily="34" charset="0"/>
              </a:rPr>
              <a:t>Results in incorrect p-values and incorrect conclusions</a:t>
            </a:r>
          </a:p>
          <a:p>
            <a:r>
              <a:rPr lang="en-US" sz="2400" dirty="0" smtClean="0">
                <a:latin typeface="Arial" pitchFamily="34" charset="0"/>
                <a:cs typeface="Arial" pitchFamily="34" charset="0"/>
              </a:rPr>
              <a:t>Linear Mixed Models can </a:t>
            </a:r>
            <a:r>
              <a:rPr lang="en-US" sz="2400" dirty="0">
                <a:latin typeface="Arial" pitchFamily="34" charset="0"/>
                <a:cs typeface="Arial" pitchFamily="34" charset="0"/>
              </a:rPr>
              <a:t>appropriately </a:t>
            </a:r>
            <a:r>
              <a:rPr lang="en-US" sz="2400" dirty="0" smtClean="0">
                <a:latin typeface="Arial" pitchFamily="34" charset="0"/>
                <a:cs typeface="Arial" pitchFamily="34" charset="0"/>
              </a:rPr>
              <a:t>address these problems.</a:t>
            </a:r>
            <a:endParaRPr lang="en-US" sz="2000" dirty="0">
              <a:latin typeface="Arial" pitchFamily="34" charset="0"/>
              <a:cs typeface="Arial" pitchFamily="34" charset="0"/>
            </a:endParaRPr>
          </a:p>
          <a:p>
            <a:endParaRPr lang="en-US" sz="2400" dirty="0"/>
          </a:p>
        </p:txBody>
      </p:sp>
      <p:sp>
        <p:nvSpPr>
          <p:cNvPr id="4" name="Date Placeholder 3"/>
          <p:cNvSpPr>
            <a:spLocks noGrp="1"/>
          </p:cNvSpPr>
          <p:nvPr>
            <p:ph type="dt" sz="half" idx="10"/>
          </p:nvPr>
        </p:nvSpPr>
        <p:spPr/>
        <p:txBody>
          <a:bodyPr/>
          <a:lstStyle/>
          <a:p>
            <a:r>
              <a:rPr lang="en-US" dirty="0" err="1" smtClean="0"/>
              <a:t>Biostat</a:t>
            </a:r>
            <a:r>
              <a:rPr lang="en-US" dirty="0" smtClean="0"/>
              <a:t> 512</a:t>
            </a:r>
          </a:p>
        </p:txBody>
      </p:sp>
      <p:sp>
        <p:nvSpPr>
          <p:cNvPr id="6" name="Slide Number Placeholder 5"/>
          <p:cNvSpPr>
            <a:spLocks noGrp="1"/>
          </p:cNvSpPr>
          <p:nvPr>
            <p:ph type="sldNum" sz="quarter" idx="12"/>
          </p:nvPr>
        </p:nvSpPr>
        <p:spPr/>
        <p:txBody>
          <a:bodyPr/>
          <a:lstStyle/>
          <a:p>
            <a:fld id="{3988915C-87BB-4B3D-ABBB-D9BCFE7C0251}" type="slidenum">
              <a:rPr lang="en-US" smtClean="0"/>
              <a:pPr/>
              <a:t>21</a:t>
            </a:fld>
            <a:endParaRPr lang="en-US" dirty="0"/>
          </a:p>
        </p:txBody>
      </p:sp>
    </p:spTree>
    <p:extLst>
      <p:ext uri="{BB962C8B-B14F-4D97-AF65-F5344CB8AC3E}">
        <p14:creationId xmlns:p14="http://schemas.microsoft.com/office/powerpoint/2010/main" val="425775657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are Linear Mixed Models? (LMMs)</a:t>
            </a:r>
            <a:endParaRPr lang="en-US" sz="3200" dirty="0"/>
          </a:p>
        </p:txBody>
      </p:sp>
      <p:sp>
        <p:nvSpPr>
          <p:cNvPr id="3" name="Content Placeholder 2"/>
          <p:cNvSpPr>
            <a:spLocks noGrp="1"/>
          </p:cNvSpPr>
          <p:nvPr>
            <p:ph idx="1"/>
          </p:nvPr>
        </p:nvSpPr>
        <p:spPr/>
        <p:txBody>
          <a:bodyPr>
            <a:normAutofit fontScale="62500" lnSpcReduction="20000"/>
          </a:bodyPr>
          <a:lstStyle/>
          <a:p>
            <a:pPr marL="0" indent="0">
              <a:buNone/>
            </a:pPr>
            <a:r>
              <a:rPr lang="en-US" sz="3400" dirty="0" smtClean="0">
                <a:latin typeface="Arial" pitchFamily="34" charset="0"/>
                <a:cs typeface="Arial" pitchFamily="34" charset="0"/>
              </a:rPr>
              <a:t>LMMs are:</a:t>
            </a:r>
          </a:p>
          <a:p>
            <a:r>
              <a:rPr lang="en-US" sz="3400" dirty="0" smtClean="0">
                <a:latin typeface="Arial" pitchFamily="34" charset="0"/>
                <a:cs typeface="Arial" pitchFamily="34" charset="0"/>
              </a:rPr>
              <a:t>Also </a:t>
            </a:r>
            <a:r>
              <a:rPr lang="en-US" sz="3400" dirty="0">
                <a:latin typeface="Arial" pitchFamily="34" charset="0"/>
                <a:cs typeface="Arial" pitchFamily="34" charset="0"/>
              </a:rPr>
              <a:t>known as multilevel models, hierarchical models, random effects models, mixed models</a:t>
            </a:r>
          </a:p>
          <a:p>
            <a:r>
              <a:rPr lang="en-US" sz="3400" dirty="0">
                <a:latin typeface="Arial" pitchFamily="34" charset="0"/>
                <a:cs typeface="Arial" pitchFamily="34" charset="0"/>
              </a:rPr>
              <a:t>F</a:t>
            </a:r>
            <a:r>
              <a:rPr lang="en-US" sz="3400" dirty="0" smtClean="0">
                <a:latin typeface="Arial" pitchFamily="34" charset="0"/>
                <a:cs typeface="Arial" pitchFamily="34" charset="0"/>
              </a:rPr>
              <a:t>or </a:t>
            </a:r>
            <a:r>
              <a:rPr lang="en-US" sz="3400" dirty="0">
                <a:latin typeface="Arial" pitchFamily="34" charset="0"/>
                <a:cs typeface="Arial" pitchFamily="34" charset="0"/>
              </a:rPr>
              <a:t>a continuous outcome variable, </a:t>
            </a:r>
            <a:r>
              <a:rPr lang="en-US" sz="3400" dirty="0" smtClean="0">
                <a:latin typeface="Arial" pitchFamily="34" charset="0"/>
                <a:cs typeface="Arial" pitchFamily="34" charset="0"/>
              </a:rPr>
              <a:t>Y</a:t>
            </a:r>
          </a:p>
          <a:p>
            <a:r>
              <a:rPr lang="en-US" sz="3400" dirty="0" smtClean="0">
                <a:latin typeface="Arial" pitchFamily="34" charset="0"/>
                <a:cs typeface="Arial" pitchFamily="34" charset="0"/>
              </a:rPr>
              <a:t>Linear in the parameters (</a:t>
            </a:r>
            <a:r>
              <a:rPr lang="el-GR" sz="3400" dirty="0" smtClean="0">
                <a:latin typeface="Arial" pitchFamily="34" charset="0"/>
                <a:cs typeface="Arial" pitchFamily="34" charset="0"/>
              </a:rPr>
              <a:t>β</a:t>
            </a:r>
            <a:r>
              <a:rPr lang="en-US" sz="3400" dirty="0" smtClean="0">
                <a:latin typeface="Arial" pitchFamily="34" charset="0"/>
                <a:cs typeface="Arial" pitchFamily="34" charset="0"/>
              </a:rPr>
              <a:t>’s)</a:t>
            </a:r>
            <a:endParaRPr lang="en-US" sz="3400" dirty="0">
              <a:latin typeface="Arial" pitchFamily="34" charset="0"/>
              <a:cs typeface="Arial" pitchFamily="34" charset="0"/>
            </a:endParaRPr>
          </a:p>
          <a:p>
            <a:r>
              <a:rPr lang="en-US" sz="3400" dirty="0" smtClean="0">
                <a:latin typeface="Arial" pitchFamily="34" charset="0"/>
                <a:cs typeface="Arial" pitchFamily="34" charset="0"/>
              </a:rPr>
              <a:t>For multilevel data, where outcomes measured for the same cluster/subject are assumed to be correlated and/or the error variance is not constant. In other words, for situations where the GLM assumption (below) is violated.</a:t>
            </a:r>
          </a:p>
          <a:p>
            <a:endParaRPr lang="en-US" sz="3400" dirty="0">
              <a:latin typeface="Arial" pitchFamily="34" charset="0"/>
              <a:cs typeface="Arial" pitchFamily="34" charset="0"/>
            </a:endParaRPr>
          </a:p>
          <a:p>
            <a:pPr marL="0" indent="0">
              <a:buNone/>
            </a:pPr>
            <a:r>
              <a:rPr lang="en-US" sz="3400" dirty="0" smtClean="0">
                <a:latin typeface="Arial" pitchFamily="34" charset="0"/>
                <a:cs typeface="Arial" pitchFamily="34" charset="0"/>
              </a:rPr>
              <a:t>	</a:t>
            </a:r>
          </a:p>
          <a:p>
            <a:r>
              <a:rPr lang="en-US" sz="3400" dirty="0" smtClean="0">
                <a:latin typeface="Arial" pitchFamily="34" charset="0"/>
                <a:cs typeface="Arial" pitchFamily="34" charset="0"/>
              </a:rPr>
              <a:t>Composed of both fixed and random effects, hence, “mixed”</a:t>
            </a:r>
          </a:p>
          <a:p>
            <a:r>
              <a:rPr lang="en-US" sz="3400" dirty="0" smtClean="0">
                <a:latin typeface="Arial" pitchFamily="34" charset="0"/>
                <a:cs typeface="Arial" pitchFamily="34" charset="0"/>
              </a:rPr>
              <a:t>Not the only modeling option for multilevel data with a continuous outcome. Another option is a marginal model, which we will discuss later in the course.</a:t>
            </a:r>
          </a:p>
          <a:p>
            <a:endParaRPr lang="en-US" dirty="0" smtClean="0">
              <a:latin typeface="Arial" pitchFamily="34" charset="0"/>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432337752"/>
              </p:ext>
            </p:extLst>
          </p:nvPr>
        </p:nvGraphicFramePr>
        <p:xfrm>
          <a:off x="3200400" y="4191000"/>
          <a:ext cx="2695575" cy="607981"/>
        </p:xfrm>
        <a:graphic>
          <a:graphicData uri="http://schemas.openxmlformats.org/presentationml/2006/ole">
            <mc:AlternateContent xmlns:mc="http://schemas.openxmlformats.org/markup-compatibility/2006">
              <mc:Choice xmlns:v="urn:schemas-microsoft-com:vml" Requires="v">
                <p:oleObj spid="_x0000_s1053" name="Equation" r:id="rId3" imgW="1295280" imgH="291960" progId="">
                  <p:embed/>
                </p:oleObj>
              </mc:Choice>
              <mc:Fallback>
                <p:oleObj name="Equation" r:id="rId3" imgW="1295280" imgH="291960"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4191000"/>
                        <a:ext cx="2695575" cy="6079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2677640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Fixed Effects in a LMM</a:t>
            </a:r>
            <a:endParaRPr lang="en-US" sz="3600" dirty="0"/>
          </a:p>
        </p:txBody>
      </p:sp>
      <p:sp>
        <p:nvSpPr>
          <p:cNvPr id="3" name="Content Placeholder 2"/>
          <p:cNvSpPr>
            <a:spLocks noGrp="1"/>
          </p:cNvSpPr>
          <p:nvPr>
            <p:ph idx="1"/>
          </p:nvPr>
        </p:nvSpPr>
        <p:spPr>
          <a:xfrm>
            <a:off x="381000" y="1295400"/>
            <a:ext cx="8458200" cy="5257800"/>
          </a:xfrm>
        </p:spPr>
        <p:txBody>
          <a:bodyPr>
            <a:normAutofit/>
          </a:bodyPr>
          <a:lstStyle/>
          <a:p>
            <a:r>
              <a:rPr lang="en-US" sz="2600" dirty="0" smtClean="0">
                <a:latin typeface="Arial" pitchFamily="34" charset="0"/>
                <a:cs typeface="Arial" pitchFamily="34" charset="0"/>
              </a:rPr>
              <a:t>Are usually the focus of the analysis </a:t>
            </a:r>
          </a:p>
          <a:p>
            <a:r>
              <a:rPr lang="en-US" sz="2600" dirty="0" smtClean="0">
                <a:latin typeface="Arial" pitchFamily="34" charset="0"/>
                <a:cs typeface="Arial" pitchFamily="34" charset="0"/>
              </a:rPr>
              <a:t>Can </a:t>
            </a:r>
            <a:r>
              <a:rPr lang="en-US" sz="2600" dirty="0">
                <a:latin typeface="Arial" pitchFamily="34" charset="0"/>
                <a:cs typeface="Arial" pitchFamily="34" charset="0"/>
              </a:rPr>
              <a:t>be thought of as similar to parameters in an ordinary regression model (the Betas)</a:t>
            </a:r>
          </a:p>
          <a:p>
            <a:r>
              <a:rPr lang="en-US" sz="2600" dirty="0" smtClean="0">
                <a:latin typeface="Arial" pitchFamily="34" charset="0"/>
                <a:cs typeface="Arial" pitchFamily="34" charset="0"/>
              </a:rPr>
              <a:t>Can be taken from any level of the data</a:t>
            </a:r>
          </a:p>
          <a:p>
            <a:r>
              <a:rPr lang="en-US" sz="2600" dirty="0">
                <a:latin typeface="Arial" pitchFamily="34" charset="0"/>
                <a:cs typeface="Arial" pitchFamily="34" charset="0"/>
              </a:rPr>
              <a:t>Help us to explain the variance in Y at each level of the </a:t>
            </a:r>
            <a:r>
              <a:rPr lang="en-US" sz="2600" dirty="0" smtClean="0">
                <a:latin typeface="Arial" pitchFamily="34" charset="0"/>
                <a:cs typeface="Arial" pitchFamily="34" charset="0"/>
              </a:rPr>
              <a:t>data</a:t>
            </a:r>
          </a:p>
          <a:p>
            <a:r>
              <a:rPr lang="en-US" sz="2600" dirty="0" smtClean="0">
                <a:latin typeface="Arial" pitchFamily="34" charset="0"/>
                <a:cs typeface="Arial" pitchFamily="34" charset="0"/>
              </a:rPr>
              <a:t>Examples of fixed effects:</a:t>
            </a:r>
          </a:p>
          <a:p>
            <a:pPr lvl="1"/>
            <a:r>
              <a:rPr lang="en-US" sz="2200" dirty="0" smtClean="0">
                <a:latin typeface="Arial" pitchFamily="34" charset="0"/>
                <a:cs typeface="Arial" pitchFamily="34" charset="0"/>
              </a:rPr>
              <a:t>Age, sex, treatment, brain region, marital status, teaching experience</a:t>
            </a:r>
          </a:p>
          <a:p>
            <a:endParaRPr lang="en-US" sz="2400"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US" dirty="0" err="1" smtClean="0"/>
              <a:t>Biostat</a:t>
            </a:r>
            <a:r>
              <a:rPr lang="en-US" dirty="0" smtClean="0"/>
              <a:t> 512</a:t>
            </a:r>
          </a:p>
        </p:txBody>
      </p:sp>
      <p:sp>
        <p:nvSpPr>
          <p:cNvPr id="5" name="Slide Number Placeholder 4"/>
          <p:cNvSpPr>
            <a:spLocks noGrp="1"/>
          </p:cNvSpPr>
          <p:nvPr>
            <p:ph type="sldNum" sz="quarter" idx="12"/>
          </p:nvPr>
        </p:nvSpPr>
        <p:spPr/>
        <p:txBody>
          <a:bodyPr/>
          <a:lstStyle/>
          <a:p>
            <a:fld id="{3988915C-87BB-4B3D-ABBB-D9BCFE7C0251}" type="slidenum">
              <a:rPr lang="en-US" smtClean="0"/>
              <a:pPr/>
              <a:t>23</a:t>
            </a:fld>
            <a:endParaRPr lang="en-US" dirty="0"/>
          </a:p>
        </p:txBody>
      </p:sp>
    </p:spTree>
    <p:extLst>
      <p:ext uri="{BB962C8B-B14F-4D97-AF65-F5344CB8AC3E}">
        <p14:creationId xmlns:p14="http://schemas.microsoft.com/office/powerpoint/2010/main" val="380029592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dirty="0" smtClean="0"/>
              <a:t>Random Effects in a LMM</a:t>
            </a:r>
            <a:endParaRPr lang="en-US" sz="3600" dirty="0"/>
          </a:p>
        </p:txBody>
      </p:sp>
      <p:sp>
        <p:nvSpPr>
          <p:cNvPr id="3" name="Content Placeholder 2"/>
          <p:cNvSpPr>
            <a:spLocks noGrp="1"/>
          </p:cNvSpPr>
          <p:nvPr>
            <p:ph idx="1"/>
          </p:nvPr>
        </p:nvSpPr>
        <p:spPr>
          <a:xfrm>
            <a:off x="304800" y="1066800"/>
            <a:ext cx="8458200" cy="5334000"/>
          </a:xfrm>
        </p:spPr>
        <p:txBody>
          <a:bodyPr>
            <a:normAutofit/>
          </a:bodyPr>
          <a:lstStyle/>
          <a:p>
            <a:r>
              <a:rPr lang="en-US" sz="2400" dirty="0" smtClean="0">
                <a:latin typeface="Arial" pitchFamily="34" charset="0"/>
                <a:cs typeface="Arial" pitchFamily="34" charset="0"/>
              </a:rPr>
              <a:t>Are usually not the primary focus of the analysis, but…</a:t>
            </a:r>
          </a:p>
          <a:p>
            <a:r>
              <a:rPr lang="en-US" sz="2400" dirty="0" smtClean="0">
                <a:latin typeface="Arial" pitchFamily="34" charset="0"/>
                <a:cs typeface="Arial" pitchFamily="34" charset="0"/>
              </a:rPr>
              <a:t>Allow us to account for correlation among observations within the same level-2 or higher units (e.g. correlations among observations within the same school)</a:t>
            </a:r>
          </a:p>
          <a:p>
            <a:r>
              <a:rPr lang="en-US" sz="2400" dirty="0" smtClean="0">
                <a:latin typeface="Arial" pitchFamily="34" charset="0"/>
                <a:cs typeface="Arial" pitchFamily="34" charset="0"/>
              </a:rPr>
              <a:t>Allow us to partition the total variance of Y into levels that correspond with the multilevel structure of the data</a:t>
            </a:r>
          </a:p>
          <a:p>
            <a:pPr lvl="1"/>
            <a:r>
              <a:rPr lang="en-US" sz="2000" dirty="0" smtClean="0">
                <a:latin typeface="Arial" pitchFamily="34" charset="0"/>
                <a:cs typeface="Arial" pitchFamily="34" charset="0"/>
              </a:rPr>
              <a:t>How much of the variation in student math achievement scores can be attributed to student-level variability (level 1) versus school-level variability (level 2)?</a:t>
            </a:r>
          </a:p>
          <a:p>
            <a:r>
              <a:rPr lang="en-US" sz="2400" dirty="0" smtClean="0">
                <a:latin typeface="Arial" pitchFamily="34" charset="0"/>
                <a:cs typeface="Arial" pitchFamily="34" charset="0"/>
              </a:rPr>
              <a:t>Are summarized by their variance and covariance, if there is more than one random effect in the LMM</a:t>
            </a:r>
            <a:endParaRPr lang="en-US" sz="2000"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US" dirty="0" err="1" smtClean="0"/>
              <a:t>Biostat</a:t>
            </a:r>
            <a:r>
              <a:rPr lang="en-US" dirty="0" smtClean="0"/>
              <a:t> 512</a:t>
            </a:r>
          </a:p>
        </p:txBody>
      </p:sp>
      <p:sp>
        <p:nvSpPr>
          <p:cNvPr id="5" name="Slide Number Placeholder 4"/>
          <p:cNvSpPr>
            <a:spLocks noGrp="1"/>
          </p:cNvSpPr>
          <p:nvPr>
            <p:ph type="sldNum" sz="quarter" idx="12"/>
          </p:nvPr>
        </p:nvSpPr>
        <p:spPr/>
        <p:txBody>
          <a:bodyPr/>
          <a:lstStyle/>
          <a:p>
            <a:fld id="{3988915C-87BB-4B3D-ABBB-D9BCFE7C0251}" type="slidenum">
              <a:rPr lang="en-US" smtClean="0"/>
              <a:pPr/>
              <a:t>24</a:t>
            </a:fld>
            <a:endParaRPr lang="en-US" dirty="0"/>
          </a:p>
        </p:txBody>
      </p:sp>
    </p:spTree>
    <p:extLst>
      <p:ext uri="{BB962C8B-B14F-4D97-AF65-F5344CB8AC3E}">
        <p14:creationId xmlns:p14="http://schemas.microsoft.com/office/powerpoint/2010/main" val="246967917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600" dirty="0" smtClean="0"/>
              <a:t>Random Effects in a LMM (</a:t>
            </a:r>
            <a:r>
              <a:rPr lang="en-US" sz="3600" dirty="0" err="1" smtClean="0"/>
              <a:t>cont</a:t>
            </a:r>
            <a:r>
              <a:rPr lang="en-US" sz="3600" dirty="0" smtClean="0"/>
              <a:t>)</a:t>
            </a:r>
            <a:endParaRPr lang="en-US" sz="3600" dirty="0"/>
          </a:p>
        </p:txBody>
      </p:sp>
      <p:sp>
        <p:nvSpPr>
          <p:cNvPr id="3" name="Content Placeholder 2"/>
          <p:cNvSpPr>
            <a:spLocks noGrp="1"/>
          </p:cNvSpPr>
          <p:nvPr>
            <p:ph idx="1"/>
          </p:nvPr>
        </p:nvSpPr>
        <p:spPr>
          <a:xfrm>
            <a:off x="304800" y="1066800"/>
            <a:ext cx="8458200" cy="5334000"/>
          </a:xfrm>
        </p:spPr>
        <p:txBody>
          <a:bodyPr>
            <a:normAutofit/>
          </a:bodyPr>
          <a:lstStyle/>
          <a:p>
            <a:r>
              <a:rPr lang="en-US" dirty="0">
                <a:latin typeface="Arial" pitchFamily="34" charset="0"/>
                <a:cs typeface="Arial" pitchFamily="34" charset="0"/>
              </a:rPr>
              <a:t>C</a:t>
            </a:r>
            <a:r>
              <a:rPr lang="en-US" dirty="0" smtClean="0">
                <a:latin typeface="Arial" pitchFamily="34" charset="0"/>
                <a:cs typeface="Arial" pitchFamily="34" charset="0"/>
              </a:rPr>
              <a:t>ome in two flavors:</a:t>
            </a:r>
          </a:p>
          <a:p>
            <a:pPr lvl="1"/>
            <a:r>
              <a:rPr lang="en-US" dirty="0" smtClean="0">
                <a:latin typeface="Arial" pitchFamily="34" charset="0"/>
                <a:cs typeface="Arial" pitchFamily="34" charset="0"/>
              </a:rPr>
              <a:t>Random intercepts</a:t>
            </a:r>
          </a:p>
          <a:p>
            <a:pPr lvl="1"/>
            <a:r>
              <a:rPr lang="en-US" dirty="0" smtClean="0">
                <a:latin typeface="Arial" pitchFamily="34" charset="0"/>
                <a:cs typeface="Arial" pitchFamily="34" charset="0"/>
              </a:rPr>
              <a:t>Random slopes</a:t>
            </a:r>
          </a:p>
          <a:p>
            <a:r>
              <a:rPr lang="en-US" dirty="0">
                <a:latin typeface="Arial" pitchFamily="34" charset="0"/>
                <a:cs typeface="Arial" pitchFamily="34" charset="0"/>
              </a:rPr>
              <a:t>A</a:t>
            </a:r>
            <a:r>
              <a:rPr lang="en-US" dirty="0" smtClean="0">
                <a:latin typeface="Arial" pitchFamily="34" charset="0"/>
                <a:cs typeface="Arial" pitchFamily="34" charset="0"/>
              </a:rPr>
              <a:t>re explicitly specified in the model. This is in contrast to the random errors, which are never explicitly specified when a model is fit, but always exist and their variance is always estimated.</a:t>
            </a:r>
          </a:p>
          <a:p>
            <a:r>
              <a:rPr lang="en-US" dirty="0" smtClean="0">
                <a:latin typeface="Arial" pitchFamily="34" charset="0"/>
                <a:cs typeface="Arial" pitchFamily="34" charset="0"/>
              </a:rPr>
              <a:t>We will introduce the LMM notation and assumptions in the next module.</a:t>
            </a:r>
          </a:p>
          <a:p>
            <a:pPr marL="457200" lvl="1" indent="0">
              <a:buNone/>
            </a:pPr>
            <a:endParaRPr lang="en-US" sz="1600" dirty="0">
              <a:latin typeface="Arial" pitchFamily="34" charset="0"/>
              <a:cs typeface="Arial" pitchFamily="34" charset="0"/>
            </a:endParaRPr>
          </a:p>
          <a:p>
            <a:pPr lvl="1"/>
            <a:endParaRPr lang="en-US" sz="1600"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US" dirty="0" err="1" smtClean="0"/>
              <a:t>Biostat</a:t>
            </a:r>
            <a:r>
              <a:rPr lang="en-US" dirty="0" smtClean="0"/>
              <a:t> 512</a:t>
            </a:r>
          </a:p>
        </p:txBody>
      </p:sp>
      <p:sp>
        <p:nvSpPr>
          <p:cNvPr id="5" name="Slide Number Placeholder 4"/>
          <p:cNvSpPr>
            <a:spLocks noGrp="1"/>
          </p:cNvSpPr>
          <p:nvPr>
            <p:ph type="sldNum" sz="quarter" idx="12"/>
          </p:nvPr>
        </p:nvSpPr>
        <p:spPr/>
        <p:txBody>
          <a:bodyPr/>
          <a:lstStyle/>
          <a:p>
            <a:fld id="{3988915C-87BB-4B3D-ABBB-D9BCFE7C0251}" type="slidenum">
              <a:rPr lang="en-US" smtClean="0"/>
              <a:pPr/>
              <a:t>25</a:t>
            </a:fld>
            <a:endParaRPr lang="en-US" dirty="0"/>
          </a:p>
        </p:txBody>
      </p:sp>
    </p:spTree>
    <p:extLst>
      <p:ext uri="{BB962C8B-B14F-4D97-AF65-F5344CB8AC3E}">
        <p14:creationId xmlns:p14="http://schemas.microsoft.com/office/powerpoint/2010/main" val="367845436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600" dirty="0" smtClean="0"/>
              <a:t>In Conclusion</a:t>
            </a:r>
            <a:endParaRPr lang="en-US" sz="3600" dirty="0"/>
          </a:p>
        </p:txBody>
      </p:sp>
      <p:sp>
        <p:nvSpPr>
          <p:cNvPr id="3" name="Content Placeholder 2"/>
          <p:cNvSpPr>
            <a:spLocks noGrp="1"/>
          </p:cNvSpPr>
          <p:nvPr>
            <p:ph idx="1"/>
          </p:nvPr>
        </p:nvSpPr>
        <p:spPr>
          <a:xfrm>
            <a:off x="304800" y="1066800"/>
            <a:ext cx="8458200" cy="5334000"/>
          </a:xfrm>
        </p:spPr>
        <p:txBody>
          <a:bodyPr>
            <a:normAutofit/>
          </a:bodyPr>
          <a:lstStyle/>
          <a:p>
            <a:r>
              <a:rPr lang="en-US" dirty="0" smtClean="0">
                <a:latin typeface="Arial" pitchFamily="34" charset="0"/>
                <a:cs typeface="Arial" pitchFamily="34" charset="0"/>
              </a:rPr>
              <a:t>Dependent data structures go by many names – longitudinal, clustered, repeated measures, multilevel. </a:t>
            </a:r>
          </a:p>
          <a:p>
            <a:r>
              <a:rPr lang="en-US" dirty="0" smtClean="0">
                <a:latin typeface="Arial" pitchFamily="34" charset="0"/>
                <a:cs typeface="Arial" pitchFamily="34" charset="0"/>
              </a:rPr>
              <a:t>Understanding the multilevel nature of a dataset is critical to any analysis. </a:t>
            </a:r>
          </a:p>
          <a:p>
            <a:r>
              <a:rPr lang="en-US" dirty="0" smtClean="0">
                <a:latin typeface="Arial" pitchFamily="34" charset="0"/>
                <a:cs typeface="Arial" pitchFamily="34" charset="0"/>
              </a:rPr>
              <a:t>OLS regression is not an appropriate technique for modeling multilevel data.</a:t>
            </a:r>
          </a:p>
          <a:p>
            <a:r>
              <a:rPr lang="en-US" dirty="0" smtClean="0">
                <a:latin typeface="Arial" pitchFamily="34" charset="0"/>
                <a:cs typeface="Arial" pitchFamily="34" charset="0"/>
              </a:rPr>
              <a:t>A Linear Mixed Model is one approach that can be used for dependent data.</a:t>
            </a:r>
          </a:p>
          <a:p>
            <a:pPr marL="457200" lvl="1" indent="0">
              <a:buNone/>
            </a:pPr>
            <a:endParaRPr lang="en-US" sz="1600" dirty="0">
              <a:latin typeface="Arial" pitchFamily="34" charset="0"/>
              <a:cs typeface="Arial" pitchFamily="34" charset="0"/>
            </a:endParaRPr>
          </a:p>
          <a:p>
            <a:pPr lvl="1"/>
            <a:endParaRPr lang="en-US" sz="1600"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US" dirty="0" err="1" smtClean="0"/>
              <a:t>Biostat</a:t>
            </a:r>
            <a:r>
              <a:rPr lang="en-US" dirty="0" smtClean="0"/>
              <a:t> 512</a:t>
            </a:r>
          </a:p>
        </p:txBody>
      </p:sp>
      <p:sp>
        <p:nvSpPr>
          <p:cNvPr id="5" name="Slide Number Placeholder 4"/>
          <p:cNvSpPr>
            <a:spLocks noGrp="1"/>
          </p:cNvSpPr>
          <p:nvPr>
            <p:ph type="sldNum" sz="quarter" idx="12"/>
          </p:nvPr>
        </p:nvSpPr>
        <p:spPr/>
        <p:txBody>
          <a:bodyPr/>
          <a:lstStyle/>
          <a:p>
            <a:fld id="{3988915C-87BB-4B3D-ABBB-D9BCFE7C0251}" type="slidenum">
              <a:rPr lang="en-US" smtClean="0"/>
              <a:pPr/>
              <a:t>26</a:t>
            </a:fld>
            <a:endParaRPr lang="en-US" dirty="0"/>
          </a:p>
        </p:txBody>
      </p:sp>
    </p:spTree>
    <p:extLst>
      <p:ext uri="{BB962C8B-B14F-4D97-AF65-F5344CB8AC3E}">
        <p14:creationId xmlns:p14="http://schemas.microsoft.com/office/powerpoint/2010/main" val="339231173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000" dirty="0" smtClean="0">
                <a:latin typeface="Arial Black" pitchFamily="34" charset="0"/>
              </a:rPr>
              <a:t>What is Clustered Data?</a:t>
            </a:r>
            <a:endParaRPr lang="en-US" sz="4000" dirty="0">
              <a:latin typeface="Arial Black" pitchFamily="34" charset="0"/>
            </a:endParaRPr>
          </a:p>
        </p:txBody>
      </p:sp>
      <p:sp>
        <p:nvSpPr>
          <p:cNvPr id="3" name="Content Placeholder 2"/>
          <p:cNvSpPr>
            <a:spLocks noGrp="1"/>
          </p:cNvSpPr>
          <p:nvPr>
            <p:ph idx="1"/>
          </p:nvPr>
        </p:nvSpPr>
        <p:spPr>
          <a:xfrm>
            <a:off x="457200" y="1143000"/>
            <a:ext cx="8382000" cy="5029200"/>
          </a:xfrm>
        </p:spPr>
        <p:txBody>
          <a:bodyPr>
            <a:noAutofit/>
          </a:bodyPr>
          <a:lstStyle/>
          <a:p>
            <a:r>
              <a:rPr lang="en-US" b="1" dirty="0" smtClean="0">
                <a:latin typeface="Arial" pitchFamily="34" charset="0"/>
                <a:cs typeface="Arial" pitchFamily="34" charset="0"/>
              </a:rPr>
              <a:t>C</a:t>
            </a:r>
            <a:r>
              <a:rPr lang="en-US" sz="2800" b="1" dirty="0" smtClean="0">
                <a:latin typeface="Arial" pitchFamily="34" charset="0"/>
                <a:cs typeface="Arial" pitchFamily="34" charset="0"/>
              </a:rPr>
              <a:t>lustered Data</a:t>
            </a:r>
          </a:p>
          <a:p>
            <a:pPr lvl="1"/>
            <a:r>
              <a:rPr lang="en-US" dirty="0" smtClean="0">
                <a:latin typeface="Arial" pitchFamily="34" charset="0"/>
                <a:cs typeface="Arial" pitchFamily="34" charset="0"/>
              </a:rPr>
              <a:t>An outcome is </a:t>
            </a:r>
            <a:r>
              <a:rPr lang="en-US" smtClean="0">
                <a:latin typeface="Arial" pitchFamily="34" charset="0"/>
                <a:cs typeface="Arial" pitchFamily="34" charset="0"/>
              </a:rPr>
              <a:t>measured once </a:t>
            </a:r>
            <a:r>
              <a:rPr lang="en-US" dirty="0" smtClean="0">
                <a:latin typeface="Arial" pitchFamily="34" charset="0"/>
                <a:cs typeface="Arial" pitchFamily="34" charset="0"/>
              </a:rPr>
              <a:t>for each subject, and subjects belong to (or are “nested” in) clusters, such as families, schools, or neighborhoods.</a:t>
            </a:r>
          </a:p>
          <a:p>
            <a:pPr lvl="1"/>
            <a:r>
              <a:rPr lang="en-US" dirty="0">
                <a:latin typeface="Arial" pitchFamily="34" charset="0"/>
                <a:cs typeface="Arial" pitchFamily="34" charset="0"/>
              </a:rPr>
              <a:t>T</a:t>
            </a:r>
            <a:r>
              <a:rPr lang="en-US" dirty="0" smtClean="0">
                <a:latin typeface="Arial" pitchFamily="34" charset="0"/>
                <a:cs typeface="Arial" pitchFamily="34" charset="0"/>
              </a:rPr>
              <a:t>he number of subjects in each cluster may vary from cluster to cluster.</a:t>
            </a:r>
          </a:p>
          <a:p>
            <a:pPr lvl="1"/>
            <a:r>
              <a:rPr lang="en-US" sz="2400" dirty="0" smtClean="0">
                <a:latin typeface="Arial" pitchFamily="34" charset="0"/>
                <a:cs typeface="Arial" pitchFamily="34" charset="0"/>
              </a:rPr>
              <a:t>Outcomes measured for members of these groups are likely to be correlated.</a:t>
            </a:r>
          </a:p>
          <a:p>
            <a:r>
              <a:rPr lang="en-US" sz="2800" b="1" dirty="0" smtClean="0">
                <a:latin typeface="Arial" pitchFamily="34" charset="0"/>
                <a:cs typeface="Arial" pitchFamily="34" charset="0"/>
              </a:rPr>
              <a:t>Examples</a:t>
            </a:r>
          </a:p>
        </p:txBody>
      </p:sp>
      <p:sp>
        <p:nvSpPr>
          <p:cNvPr id="4" name="Date Placeholder 3"/>
          <p:cNvSpPr>
            <a:spLocks noGrp="1"/>
          </p:cNvSpPr>
          <p:nvPr>
            <p:ph type="dt" sz="half" idx="10"/>
          </p:nvPr>
        </p:nvSpPr>
        <p:spPr/>
        <p:txBody>
          <a:bodyPr/>
          <a:lstStyle/>
          <a:p>
            <a:r>
              <a:rPr lang="en-US" dirty="0" err="1" smtClean="0"/>
              <a:t>Biostat</a:t>
            </a:r>
            <a:r>
              <a:rPr lang="en-US" dirty="0" smtClean="0"/>
              <a:t> 512</a:t>
            </a:r>
          </a:p>
        </p:txBody>
      </p:sp>
      <p:sp>
        <p:nvSpPr>
          <p:cNvPr id="5" name="Slide Number Placeholder 4"/>
          <p:cNvSpPr>
            <a:spLocks noGrp="1"/>
          </p:cNvSpPr>
          <p:nvPr>
            <p:ph type="sldNum" sz="quarter" idx="12"/>
          </p:nvPr>
        </p:nvSpPr>
        <p:spPr/>
        <p:txBody>
          <a:bodyPr/>
          <a:lstStyle/>
          <a:p>
            <a:fld id="{3988915C-87BB-4B3D-ABBB-D9BCFE7C0251}" type="slidenum">
              <a:rPr lang="en-US" smtClean="0"/>
              <a:pPr/>
              <a:t>3</a:t>
            </a:fld>
            <a:endParaRPr lang="en-US" dirty="0"/>
          </a:p>
        </p:txBody>
      </p:sp>
    </p:spTree>
    <p:extLst>
      <p:ext uri="{BB962C8B-B14F-4D97-AF65-F5344CB8AC3E}">
        <p14:creationId xmlns:p14="http://schemas.microsoft.com/office/powerpoint/2010/main" val="24817650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000" dirty="0" smtClean="0">
                <a:latin typeface="Arial Black" pitchFamily="34" charset="0"/>
              </a:rPr>
              <a:t>What is Longitudinal Data?</a:t>
            </a:r>
            <a:endParaRPr lang="en-US" sz="4000" dirty="0">
              <a:latin typeface="Arial Black" pitchFamily="34" charset="0"/>
            </a:endParaRPr>
          </a:p>
        </p:txBody>
      </p:sp>
      <p:sp>
        <p:nvSpPr>
          <p:cNvPr id="3" name="Content Placeholder 2"/>
          <p:cNvSpPr>
            <a:spLocks noGrp="1"/>
          </p:cNvSpPr>
          <p:nvPr>
            <p:ph idx="1"/>
          </p:nvPr>
        </p:nvSpPr>
        <p:spPr>
          <a:xfrm>
            <a:off x="457200" y="1143000"/>
            <a:ext cx="8382000" cy="5029200"/>
          </a:xfrm>
        </p:spPr>
        <p:txBody>
          <a:bodyPr>
            <a:noAutofit/>
          </a:bodyPr>
          <a:lstStyle/>
          <a:p>
            <a:r>
              <a:rPr lang="en-US" b="1" dirty="0" smtClean="0">
                <a:latin typeface="Arial" pitchFamily="34" charset="0"/>
                <a:cs typeface="Arial" pitchFamily="34" charset="0"/>
              </a:rPr>
              <a:t>Longitudinal </a:t>
            </a:r>
            <a:r>
              <a:rPr lang="en-US" b="1" dirty="0">
                <a:latin typeface="Arial" pitchFamily="34" charset="0"/>
                <a:cs typeface="Arial" pitchFamily="34" charset="0"/>
              </a:rPr>
              <a:t>data</a:t>
            </a:r>
            <a:endParaRPr lang="en-US" dirty="0">
              <a:latin typeface="Arial" pitchFamily="34" charset="0"/>
              <a:cs typeface="Arial" pitchFamily="34" charset="0"/>
            </a:endParaRPr>
          </a:p>
          <a:p>
            <a:pPr lvl="1"/>
            <a:r>
              <a:rPr lang="en-US" dirty="0" smtClean="0">
                <a:latin typeface="Arial" pitchFamily="34" charset="0"/>
                <a:cs typeface="Arial" pitchFamily="34" charset="0"/>
              </a:rPr>
              <a:t>An outcome is measured </a:t>
            </a:r>
            <a:r>
              <a:rPr lang="en-US" dirty="0">
                <a:latin typeface="Arial" pitchFamily="34" charset="0"/>
                <a:cs typeface="Arial" pitchFamily="34" charset="0"/>
              </a:rPr>
              <a:t>for the same person </a:t>
            </a:r>
            <a:r>
              <a:rPr lang="en-US" dirty="0" smtClean="0">
                <a:latin typeface="Arial" pitchFamily="34" charset="0"/>
                <a:cs typeface="Arial" pitchFamily="34" charset="0"/>
              </a:rPr>
              <a:t>repeatedly over </a:t>
            </a:r>
            <a:r>
              <a:rPr lang="en-US" dirty="0">
                <a:latin typeface="Arial" pitchFamily="34" charset="0"/>
                <a:cs typeface="Arial" pitchFamily="34" charset="0"/>
              </a:rPr>
              <a:t>a </a:t>
            </a:r>
            <a:r>
              <a:rPr lang="en-US" dirty="0" smtClean="0">
                <a:latin typeface="Arial" pitchFamily="34" charset="0"/>
                <a:cs typeface="Arial" pitchFamily="34" charset="0"/>
              </a:rPr>
              <a:t>period </a:t>
            </a:r>
            <a:r>
              <a:rPr lang="en-US" dirty="0">
                <a:latin typeface="Arial" pitchFamily="34" charset="0"/>
                <a:cs typeface="Arial" pitchFamily="34" charset="0"/>
              </a:rPr>
              <a:t>of </a:t>
            </a:r>
            <a:r>
              <a:rPr lang="en-US" dirty="0" smtClean="0">
                <a:latin typeface="Arial" pitchFamily="34" charset="0"/>
                <a:cs typeface="Arial" pitchFamily="34" charset="0"/>
              </a:rPr>
              <a:t>time.</a:t>
            </a:r>
          </a:p>
          <a:p>
            <a:pPr lvl="1"/>
            <a:r>
              <a:rPr lang="en-US" dirty="0">
                <a:latin typeface="Arial" pitchFamily="34" charset="0"/>
                <a:cs typeface="Arial" pitchFamily="34" charset="0"/>
              </a:rPr>
              <a:t>Different subjects may have different numbers of observations which may be taken at different time points</a:t>
            </a:r>
            <a:r>
              <a:rPr lang="en-US" dirty="0" smtClean="0">
                <a:latin typeface="Arial" pitchFamily="34" charset="0"/>
                <a:cs typeface="Arial" pitchFamily="34" charset="0"/>
              </a:rPr>
              <a:t>.</a:t>
            </a:r>
          </a:p>
          <a:p>
            <a:pPr lvl="1"/>
            <a:r>
              <a:rPr lang="en-US" dirty="0" smtClean="0">
                <a:latin typeface="Arial" pitchFamily="34" charset="0"/>
                <a:cs typeface="Arial" pitchFamily="34" charset="0"/>
              </a:rPr>
              <a:t>Observations </a:t>
            </a:r>
            <a:r>
              <a:rPr lang="en-US" dirty="0">
                <a:latin typeface="Arial" pitchFamily="34" charset="0"/>
                <a:cs typeface="Arial" pitchFamily="34" charset="0"/>
              </a:rPr>
              <a:t>made on the same person are likely to be </a:t>
            </a:r>
            <a:r>
              <a:rPr lang="en-US" dirty="0" smtClean="0">
                <a:latin typeface="Arial" pitchFamily="34" charset="0"/>
                <a:cs typeface="Arial" pitchFamily="34" charset="0"/>
              </a:rPr>
              <a:t>correlated.</a:t>
            </a:r>
          </a:p>
          <a:p>
            <a:r>
              <a:rPr lang="en-US" b="1" dirty="0" smtClean="0">
                <a:latin typeface="Arial" pitchFamily="34" charset="0"/>
                <a:cs typeface="Arial" pitchFamily="34" charset="0"/>
              </a:rPr>
              <a:t>Examples</a:t>
            </a:r>
            <a:endParaRPr lang="en-US" b="1"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US" dirty="0" err="1" smtClean="0"/>
              <a:t>Biostat</a:t>
            </a:r>
            <a:r>
              <a:rPr lang="en-US" dirty="0" smtClean="0"/>
              <a:t> 512</a:t>
            </a:r>
          </a:p>
        </p:txBody>
      </p:sp>
      <p:sp>
        <p:nvSpPr>
          <p:cNvPr id="5" name="Slide Number Placeholder 4"/>
          <p:cNvSpPr>
            <a:spLocks noGrp="1"/>
          </p:cNvSpPr>
          <p:nvPr>
            <p:ph type="sldNum" sz="quarter" idx="12"/>
          </p:nvPr>
        </p:nvSpPr>
        <p:spPr/>
        <p:txBody>
          <a:bodyPr/>
          <a:lstStyle/>
          <a:p>
            <a:fld id="{3988915C-87BB-4B3D-ABBB-D9BCFE7C0251}" type="slidenum">
              <a:rPr lang="en-US" smtClean="0"/>
              <a:pPr/>
              <a:t>4</a:t>
            </a:fld>
            <a:endParaRPr lang="en-US" dirty="0"/>
          </a:p>
        </p:txBody>
      </p:sp>
    </p:spTree>
    <p:extLst>
      <p:ext uri="{BB962C8B-B14F-4D97-AF65-F5344CB8AC3E}">
        <p14:creationId xmlns:p14="http://schemas.microsoft.com/office/powerpoint/2010/main" val="16854376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Clustered-Longitudinal Data? </a:t>
            </a:r>
            <a:endParaRPr lang="en-US" dirty="0"/>
          </a:p>
        </p:txBody>
      </p:sp>
      <p:sp>
        <p:nvSpPr>
          <p:cNvPr id="3" name="Content Placeholder 2"/>
          <p:cNvSpPr>
            <a:spLocks noGrp="1"/>
          </p:cNvSpPr>
          <p:nvPr>
            <p:ph idx="1"/>
          </p:nvPr>
        </p:nvSpPr>
        <p:spPr>
          <a:xfrm>
            <a:off x="457200" y="1447800"/>
            <a:ext cx="8229600" cy="4525963"/>
          </a:xfrm>
        </p:spPr>
        <p:txBody>
          <a:bodyPr>
            <a:normAutofit lnSpcReduction="10000"/>
          </a:bodyPr>
          <a:lstStyle/>
          <a:p>
            <a:r>
              <a:rPr lang="en-US" sz="2800" b="1" dirty="0" smtClean="0">
                <a:latin typeface="Arial" pitchFamily="34" charset="0"/>
                <a:cs typeface="Arial" pitchFamily="34" charset="0"/>
              </a:rPr>
              <a:t>Clustered-Longitudinal data</a:t>
            </a:r>
          </a:p>
          <a:p>
            <a:pPr lvl="1"/>
            <a:r>
              <a:rPr lang="en-US" dirty="0" smtClean="0">
                <a:latin typeface="Arial" pitchFamily="34" charset="0"/>
                <a:cs typeface="Arial" pitchFamily="34" charset="0"/>
              </a:rPr>
              <a:t>An outcome is measured repeatedly for the same subject over time, and </a:t>
            </a:r>
            <a:r>
              <a:rPr lang="en-US" dirty="0">
                <a:latin typeface="Arial" pitchFamily="34" charset="0"/>
                <a:cs typeface="Arial" pitchFamily="34" charset="0"/>
              </a:rPr>
              <a:t>s</a:t>
            </a:r>
            <a:r>
              <a:rPr lang="en-US" sz="2400" dirty="0" smtClean="0">
                <a:latin typeface="Arial" pitchFamily="34" charset="0"/>
                <a:cs typeface="Arial" pitchFamily="34" charset="0"/>
              </a:rPr>
              <a:t>ubjects are clustered within some unit. </a:t>
            </a:r>
          </a:p>
          <a:p>
            <a:pPr lvl="1"/>
            <a:r>
              <a:rPr lang="en-US" dirty="0">
                <a:latin typeface="Arial" pitchFamily="34" charset="0"/>
                <a:cs typeface="Arial" pitchFamily="34" charset="0"/>
              </a:rPr>
              <a:t>Subjects may have different numbers of measures, and clusters may have differing numbers of subjects</a:t>
            </a:r>
            <a:r>
              <a:rPr lang="en-US" dirty="0" smtClean="0">
                <a:latin typeface="Arial" pitchFamily="34" charset="0"/>
                <a:cs typeface="Arial" pitchFamily="34" charset="0"/>
              </a:rPr>
              <a:t>.</a:t>
            </a:r>
            <a:endParaRPr lang="en-US" sz="2400" dirty="0" smtClean="0">
              <a:latin typeface="Arial" pitchFamily="34" charset="0"/>
              <a:cs typeface="Arial" pitchFamily="34" charset="0"/>
            </a:endParaRPr>
          </a:p>
          <a:p>
            <a:pPr lvl="1"/>
            <a:r>
              <a:rPr lang="en-US" dirty="0">
                <a:latin typeface="Arial" pitchFamily="34" charset="0"/>
                <a:cs typeface="Arial" pitchFamily="34" charset="0"/>
              </a:rPr>
              <a:t>The outcome values for different time points in the same subject are assumed to be </a:t>
            </a:r>
            <a:r>
              <a:rPr lang="en-US" dirty="0" smtClean="0">
                <a:latin typeface="Arial" pitchFamily="34" charset="0"/>
                <a:cs typeface="Arial" pitchFamily="34" charset="0"/>
              </a:rPr>
              <a:t>correlated</a:t>
            </a:r>
            <a:r>
              <a:rPr lang="en-US" dirty="0">
                <a:latin typeface="Arial" pitchFamily="34" charset="0"/>
                <a:cs typeface="Arial" pitchFamily="34" charset="0"/>
              </a:rPr>
              <a:t>.</a:t>
            </a:r>
          </a:p>
          <a:p>
            <a:pPr lvl="1"/>
            <a:r>
              <a:rPr lang="en-US" dirty="0" smtClean="0">
                <a:latin typeface="Arial" pitchFamily="34" charset="0"/>
                <a:cs typeface="Arial" pitchFamily="34" charset="0"/>
              </a:rPr>
              <a:t>Measurements </a:t>
            </a:r>
            <a:r>
              <a:rPr lang="en-US" dirty="0">
                <a:latin typeface="Arial" pitchFamily="34" charset="0"/>
                <a:cs typeface="Arial" pitchFamily="34" charset="0"/>
              </a:rPr>
              <a:t>for subjects from within the same cluster are assumed to be </a:t>
            </a:r>
            <a:r>
              <a:rPr lang="en-US" dirty="0" smtClean="0">
                <a:latin typeface="Arial" pitchFamily="34" charset="0"/>
                <a:cs typeface="Arial" pitchFamily="34" charset="0"/>
              </a:rPr>
              <a:t>correlated</a:t>
            </a:r>
            <a:r>
              <a:rPr lang="en-US" dirty="0">
                <a:latin typeface="Arial" pitchFamily="34" charset="0"/>
                <a:cs typeface="Arial" pitchFamily="34" charset="0"/>
              </a:rPr>
              <a:t>.</a:t>
            </a:r>
          </a:p>
          <a:p>
            <a:r>
              <a:rPr lang="en-US" b="1" dirty="0" smtClean="0">
                <a:latin typeface="Arial" pitchFamily="34" charset="0"/>
                <a:cs typeface="Arial" pitchFamily="34" charset="0"/>
              </a:rPr>
              <a:t>Examples</a:t>
            </a:r>
            <a:endParaRPr lang="en-US" b="1" dirty="0">
              <a:latin typeface="Arial" pitchFamily="34" charset="0"/>
              <a:cs typeface="Arial" pitchFamily="34" charset="0"/>
            </a:endParaRPr>
          </a:p>
          <a:p>
            <a:pPr lvl="1"/>
            <a:endParaRPr lang="en-US" sz="2400" dirty="0" smtClean="0">
              <a:latin typeface="Arial" pitchFamily="34" charset="0"/>
              <a:cs typeface="Arial" pitchFamily="34" charset="0"/>
            </a:endParaRPr>
          </a:p>
          <a:p>
            <a:endParaRPr lang="en-US" dirty="0"/>
          </a:p>
        </p:txBody>
      </p:sp>
    </p:spTree>
    <p:extLst>
      <p:ext uri="{BB962C8B-B14F-4D97-AF65-F5344CB8AC3E}">
        <p14:creationId xmlns:p14="http://schemas.microsoft.com/office/powerpoint/2010/main" val="25230340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Repeated Measures Data? </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r>
              <a:rPr lang="en-US" sz="2800" b="1" dirty="0" smtClean="0">
                <a:latin typeface="Arial" pitchFamily="34" charset="0"/>
                <a:cs typeface="Arial" pitchFamily="34" charset="0"/>
              </a:rPr>
              <a:t>Repeated measures data</a:t>
            </a:r>
          </a:p>
          <a:p>
            <a:pPr lvl="1"/>
            <a:r>
              <a:rPr lang="en-US" dirty="0">
                <a:latin typeface="Arial" pitchFamily="34" charset="0"/>
                <a:cs typeface="Arial" pitchFamily="34" charset="0"/>
              </a:rPr>
              <a:t>Multiple observations are made for the same </a:t>
            </a:r>
            <a:r>
              <a:rPr lang="en-US" dirty="0" smtClean="0">
                <a:latin typeface="Arial" pitchFamily="34" charset="0"/>
                <a:cs typeface="Arial" pitchFamily="34" charset="0"/>
              </a:rPr>
              <a:t>person </a:t>
            </a:r>
            <a:r>
              <a:rPr lang="en-US" dirty="0">
                <a:latin typeface="Arial" pitchFamily="34" charset="0"/>
                <a:cs typeface="Arial" pitchFamily="34" charset="0"/>
              </a:rPr>
              <a:t>over time, space or other </a:t>
            </a:r>
            <a:r>
              <a:rPr lang="en-US" dirty="0" smtClean="0">
                <a:latin typeface="Arial" pitchFamily="34" charset="0"/>
                <a:cs typeface="Arial" pitchFamily="34" charset="0"/>
              </a:rPr>
              <a:t>dimension.</a:t>
            </a:r>
          </a:p>
          <a:p>
            <a:pPr lvl="1"/>
            <a:r>
              <a:rPr lang="en-US" dirty="0">
                <a:latin typeface="Arial" pitchFamily="34" charset="0"/>
                <a:cs typeface="Arial" pitchFamily="34" charset="0"/>
              </a:rPr>
              <a:t>Each subject need not have all </a:t>
            </a:r>
            <a:r>
              <a:rPr lang="en-US" dirty="0" smtClean="0">
                <a:latin typeface="Arial" pitchFamily="34" charset="0"/>
                <a:cs typeface="Arial" pitchFamily="34" charset="0"/>
              </a:rPr>
              <a:t>measurements.</a:t>
            </a:r>
            <a:endParaRPr lang="en-US" dirty="0">
              <a:latin typeface="Arial" pitchFamily="34" charset="0"/>
              <a:cs typeface="Arial" pitchFamily="34" charset="0"/>
            </a:endParaRPr>
          </a:p>
          <a:p>
            <a:pPr lvl="1"/>
            <a:r>
              <a:rPr lang="en-US" dirty="0">
                <a:latin typeface="Arial" pitchFamily="34" charset="0"/>
                <a:cs typeface="Arial" pitchFamily="34" charset="0"/>
              </a:rPr>
              <a:t>Outcomes measured for the same person are likely to be </a:t>
            </a:r>
            <a:r>
              <a:rPr lang="en-US" dirty="0" smtClean="0">
                <a:latin typeface="Arial" pitchFamily="34" charset="0"/>
                <a:cs typeface="Arial" pitchFamily="34" charset="0"/>
              </a:rPr>
              <a:t>correlated.</a:t>
            </a:r>
          </a:p>
          <a:p>
            <a:r>
              <a:rPr lang="en-US" b="1" dirty="0" smtClean="0">
                <a:latin typeface="Arial" pitchFamily="34" charset="0"/>
                <a:cs typeface="Arial" pitchFamily="34" charset="0"/>
              </a:rPr>
              <a:t>Examples</a:t>
            </a:r>
            <a:endParaRPr lang="en-US" b="1" dirty="0">
              <a:latin typeface="Arial" pitchFamily="34" charset="0"/>
              <a:cs typeface="Arial" pitchFamily="34" charset="0"/>
            </a:endParaRPr>
          </a:p>
          <a:p>
            <a:endParaRPr lang="en-US" sz="2800" b="1" dirty="0" smtClean="0">
              <a:latin typeface="Arial" pitchFamily="34" charset="0"/>
              <a:cs typeface="Arial" pitchFamily="34" charset="0"/>
            </a:endParaRPr>
          </a:p>
          <a:p>
            <a:endParaRPr lang="en-US" dirty="0"/>
          </a:p>
        </p:txBody>
      </p:sp>
    </p:spTree>
    <p:extLst>
      <p:ext uri="{BB962C8B-B14F-4D97-AF65-F5344CB8AC3E}">
        <p14:creationId xmlns:p14="http://schemas.microsoft.com/office/powerpoint/2010/main" val="315513149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sz="3600" b="1" dirty="0" smtClean="0">
                <a:cs typeface="Arial" pitchFamily="34" charset="0"/>
              </a:rPr>
              <a:t>What is “Multilevel” Data</a:t>
            </a:r>
            <a:endParaRPr lang="en-US" sz="3600" b="1" dirty="0">
              <a:cs typeface="Arial" pitchFamily="34" charset="0"/>
            </a:endParaRPr>
          </a:p>
        </p:txBody>
      </p:sp>
      <p:sp>
        <p:nvSpPr>
          <p:cNvPr id="5" name="Slide Number Placeholder 4"/>
          <p:cNvSpPr>
            <a:spLocks noGrp="1"/>
          </p:cNvSpPr>
          <p:nvPr>
            <p:ph type="sldNum" sz="quarter" idx="12"/>
          </p:nvPr>
        </p:nvSpPr>
        <p:spPr/>
        <p:txBody>
          <a:bodyPr/>
          <a:lstStyle/>
          <a:p>
            <a:fld id="{7390B8E0-D2BD-4444-8640-7BD51DABB814}" type="slidenum">
              <a:rPr lang="en-US" smtClean="0"/>
              <a:pPr/>
              <a:t>7</a:t>
            </a:fld>
            <a:endParaRPr lang="en-US" dirty="0"/>
          </a:p>
        </p:txBody>
      </p:sp>
      <p:sp>
        <p:nvSpPr>
          <p:cNvPr id="8" name="Date Placeholder 7"/>
          <p:cNvSpPr>
            <a:spLocks noGrp="1"/>
          </p:cNvSpPr>
          <p:nvPr>
            <p:ph type="dt" sz="half" idx="10"/>
          </p:nvPr>
        </p:nvSpPr>
        <p:spPr/>
        <p:txBody>
          <a:bodyPr/>
          <a:lstStyle/>
          <a:p>
            <a:r>
              <a:rPr lang="en-US" dirty="0" err="1" smtClean="0"/>
              <a:t>Biostat</a:t>
            </a:r>
            <a:r>
              <a:rPr lang="en-US" dirty="0" smtClean="0"/>
              <a:t> 512</a:t>
            </a:r>
          </a:p>
        </p:txBody>
      </p:sp>
      <p:sp>
        <p:nvSpPr>
          <p:cNvPr id="4" name="Content Placeholder 3"/>
          <p:cNvSpPr>
            <a:spLocks noGrp="1"/>
          </p:cNvSpPr>
          <p:nvPr>
            <p:ph sz="half" idx="1"/>
          </p:nvPr>
        </p:nvSpPr>
        <p:spPr>
          <a:xfrm>
            <a:off x="457200" y="1600200"/>
            <a:ext cx="8153400" cy="4572000"/>
          </a:xfrm>
        </p:spPr>
        <p:txBody>
          <a:bodyPr>
            <a:normAutofit fontScale="92500" lnSpcReduction="20000"/>
          </a:bodyPr>
          <a:lstStyle/>
          <a:p>
            <a:r>
              <a:rPr lang="en-US" dirty="0" smtClean="0">
                <a:latin typeface="Arial"/>
                <a:cs typeface="Arial"/>
              </a:rPr>
              <a:t>Clustered/longitudinal/repeated measures data is more generally known as “multilevel” data.</a:t>
            </a:r>
          </a:p>
          <a:p>
            <a:r>
              <a:rPr lang="en-US" dirty="0" smtClean="0">
                <a:latin typeface="Arial"/>
                <a:cs typeface="Arial"/>
              </a:rPr>
              <a:t>Levels 1,2,3,… </a:t>
            </a:r>
          </a:p>
          <a:p>
            <a:r>
              <a:rPr lang="en-US" dirty="0">
                <a:latin typeface="Arial"/>
                <a:cs typeface="Arial"/>
              </a:rPr>
              <a:t>L</a:t>
            </a:r>
            <a:r>
              <a:rPr lang="en-US" dirty="0" smtClean="0">
                <a:latin typeface="Arial"/>
                <a:cs typeface="Arial"/>
              </a:rPr>
              <a:t>evel 1 is the lowest or most granular level of the data, and where the outcome variable of interest is measured.</a:t>
            </a:r>
          </a:p>
          <a:p>
            <a:r>
              <a:rPr lang="en-US" dirty="0" smtClean="0">
                <a:latin typeface="Arial"/>
                <a:cs typeface="Arial"/>
              </a:rPr>
              <a:t>Levels 2,3,… capture higher level information</a:t>
            </a:r>
          </a:p>
          <a:p>
            <a:pPr lvl="1"/>
            <a:r>
              <a:rPr lang="en-US" dirty="0">
                <a:latin typeface="Arial"/>
                <a:cs typeface="Arial"/>
              </a:rPr>
              <a:t>C</a:t>
            </a:r>
            <a:r>
              <a:rPr lang="en-US" dirty="0" smtClean="0">
                <a:latin typeface="Arial"/>
                <a:cs typeface="Arial"/>
              </a:rPr>
              <a:t>luster</a:t>
            </a:r>
            <a:r>
              <a:rPr lang="en-US" dirty="0">
                <a:latin typeface="Arial"/>
                <a:cs typeface="Arial"/>
              </a:rPr>
              <a:t>-</a:t>
            </a:r>
            <a:r>
              <a:rPr lang="en-US" dirty="0" smtClean="0">
                <a:latin typeface="Arial"/>
                <a:cs typeface="Arial"/>
              </a:rPr>
              <a:t>levels for </a:t>
            </a:r>
            <a:r>
              <a:rPr lang="en-US" dirty="0">
                <a:latin typeface="Arial"/>
                <a:cs typeface="Arial"/>
              </a:rPr>
              <a:t>clustered </a:t>
            </a:r>
            <a:r>
              <a:rPr lang="en-US" dirty="0" smtClean="0">
                <a:latin typeface="Arial"/>
                <a:cs typeface="Arial"/>
              </a:rPr>
              <a:t>data</a:t>
            </a:r>
          </a:p>
          <a:p>
            <a:pPr lvl="1"/>
            <a:r>
              <a:rPr lang="en-US" dirty="0" smtClean="0">
                <a:latin typeface="Arial"/>
                <a:cs typeface="Arial"/>
              </a:rPr>
              <a:t>Subject-level for longitudinal data</a:t>
            </a:r>
          </a:p>
          <a:p>
            <a:pPr lvl="1"/>
            <a:r>
              <a:rPr lang="en-US" dirty="0" smtClean="0">
                <a:latin typeface="Arial"/>
                <a:cs typeface="Arial"/>
              </a:rPr>
              <a:t>Subject- and cluster-levels for clustered-longitudinal data</a:t>
            </a:r>
          </a:p>
          <a:p>
            <a:r>
              <a:rPr lang="en-US" dirty="0" smtClean="0">
                <a:latin typeface="Arial"/>
                <a:cs typeface="Arial"/>
              </a:rPr>
              <a:t>We will illustrate the multilevel concept for 2 and 3 level data structures.</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36280334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228601"/>
            <a:ext cx="8610600" cy="1564208"/>
          </a:xfrm>
        </p:spPr>
        <p:txBody>
          <a:bodyPr>
            <a:normAutofit/>
          </a:bodyPr>
          <a:lstStyle/>
          <a:p>
            <a:r>
              <a:rPr lang="en-US" sz="3200" dirty="0"/>
              <a:t>Two-Level Clustered </a:t>
            </a:r>
            <a:r>
              <a:rPr lang="en-US" sz="3200" dirty="0" smtClean="0"/>
              <a:t>Data Example</a:t>
            </a:r>
            <a:endParaRPr lang="en-US" sz="3200" dirty="0"/>
          </a:p>
        </p:txBody>
      </p:sp>
      <p:sp>
        <p:nvSpPr>
          <p:cNvPr id="5" name="Date Placeholder 4"/>
          <p:cNvSpPr>
            <a:spLocks noGrp="1"/>
          </p:cNvSpPr>
          <p:nvPr>
            <p:ph type="dt" sz="half" idx="10"/>
          </p:nvPr>
        </p:nvSpPr>
        <p:spPr/>
        <p:txBody>
          <a:bodyPr/>
          <a:lstStyle/>
          <a:p>
            <a:r>
              <a:rPr lang="en-US" dirty="0" err="1" smtClean="0"/>
              <a:t>Biostat</a:t>
            </a:r>
            <a:r>
              <a:rPr lang="en-US" dirty="0" smtClean="0"/>
              <a:t> 512</a:t>
            </a:r>
          </a:p>
        </p:txBody>
      </p:sp>
      <p:sp>
        <p:nvSpPr>
          <p:cNvPr id="7" name="Slide Number Placeholder 6"/>
          <p:cNvSpPr>
            <a:spLocks noGrp="1"/>
          </p:cNvSpPr>
          <p:nvPr>
            <p:ph type="sldNum" sz="quarter" idx="12"/>
          </p:nvPr>
        </p:nvSpPr>
        <p:spPr/>
        <p:txBody>
          <a:bodyPr/>
          <a:lstStyle/>
          <a:p>
            <a:fld id="{3988915C-87BB-4B3D-ABBB-D9BCFE7C0251}" type="slidenum">
              <a:rPr lang="en-US" smtClean="0"/>
              <a:pPr/>
              <a:t>8</a:t>
            </a:fld>
            <a:endParaRPr lang="en-US" dirty="0"/>
          </a:p>
        </p:txBody>
      </p:sp>
      <p:sp>
        <p:nvSpPr>
          <p:cNvPr id="35" name="Content Placeholder 1"/>
          <p:cNvSpPr>
            <a:spLocks noGrp="1"/>
          </p:cNvSpPr>
          <p:nvPr>
            <p:ph sz="half" idx="1"/>
          </p:nvPr>
        </p:nvSpPr>
        <p:spPr>
          <a:xfrm>
            <a:off x="457200" y="1905000"/>
            <a:ext cx="8077200" cy="4525963"/>
          </a:xfrm>
        </p:spPr>
        <p:txBody>
          <a:bodyPr>
            <a:noAutofit/>
          </a:bodyPr>
          <a:lstStyle/>
          <a:p>
            <a:r>
              <a:rPr lang="en-US" dirty="0" smtClean="0">
                <a:latin typeface="Arial"/>
                <a:cs typeface="Arial"/>
              </a:rPr>
              <a:t>A research study in education aims to assess the impact of school type (public vs. catholic) as well as student gender and student SES on student-level math achievement scores. Scores are measured once for the students in the school.</a:t>
            </a:r>
          </a:p>
        </p:txBody>
      </p:sp>
    </p:spTree>
    <p:extLst>
      <p:ext uri="{BB962C8B-B14F-4D97-AF65-F5344CB8AC3E}">
        <p14:creationId xmlns:p14="http://schemas.microsoft.com/office/powerpoint/2010/main" val="36331013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228601"/>
            <a:ext cx="9144000" cy="1564208"/>
          </a:xfrm>
        </p:spPr>
        <p:txBody>
          <a:bodyPr>
            <a:normAutofit/>
          </a:bodyPr>
          <a:lstStyle/>
          <a:p>
            <a:r>
              <a:rPr lang="en-US" sz="3200" dirty="0" smtClean="0"/>
              <a:t>Two-Level Clustered Data</a:t>
            </a:r>
            <a:br>
              <a:rPr lang="en-US" sz="3200" dirty="0" smtClean="0"/>
            </a:br>
            <a:r>
              <a:rPr lang="en-US" sz="2200" dirty="0" smtClean="0"/>
              <a:t>(Students Nested within Schools)</a:t>
            </a:r>
            <a:endParaRPr lang="en-US" sz="2200" dirty="0"/>
          </a:p>
        </p:txBody>
      </p:sp>
      <p:sp>
        <p:nvSpPr>
          <p:cNvPr id="5" name="Date Placeholder 4"/>
          <p:cNvSpPr>
            <a:spLocks noGrp="1"/>
          </p:cNvSpPr>
          <p:nvPr>
            <p:ph type="dt" sz="half" idx="10"/>
          </p:nvPr>
        </p:nvSpPr>
        <p:spPr/>
        <p:txBody>
          <a:bodyPr/>
          <a:lstStyle/>
          <a:p>
            <a:r>
              <a:rPr lang="en-US" dirty="0" err="1" smtClean="0"/>
              <a:t>Biostat</a:t>
            </a:r>
            <a:r>
              <a:rPr lang="en-US" dirty="0" smtClean="0"/>
              <a:t> 512</a:t>
            </a:r>
          </a:p>
        </p:txBody>
      </p:sp>
      <p:sp>
        <p:nvSpPr>
          <p:cNvPr id="7" name="Slide Number Placeholder 6"/>
          <p:cNvSpPr>
            <a:spLocks noGrp="1"/>
          </p:cNvSpPr>
          <p:nvPr>
            <p:ph type="sldNum" sz="quarter" idx="12"/>
          </p:nvPr>
        </p:nvSpPr>
        <p:spPr/>
        <p:txBody>
          <a:bodyPr/>
          <a:lstStyle/>
          <a:p>
            <a:fld id="{3988915C-87BB-4B3D-ABBB-D9BCFE7C0251}" type="slidenum">
              <a:rPr lang="en-US" smtClean="0"/>
              <a:pPr/>
              <a:t>9</a:t>
            </a:fld>
            <a:endParaRPr lang="en-US" dirty="0"/>
          </a:p>
        </p:txBody>
      </p:sp>
      <p:grpSp>
        <p:nvGrpSpPr>
          <p:cNvPr id="10" name="Group 47"/>
          <p:cNvGrpSpPr>
            <a:grpSpLocks/>
          </p:cNvGrpSpPr>
          <p:nvPr/>
        </p:nvGrpSpPr>
        <p:grpSpPr bwMode="auto">
          <a:xfrm>
            <a:off x="228600" y="1524000"/>
            <a:ext cx="7696200" cy="3597275"/>
            <a:chOff x="96" y="1278"/>
            <a:chExt cx="3888" cy="2188"/>
          </a:xfrm>
        </p:grpSpPr>
        <p:sp>
          <p:nvSpPr>
            <p:cNvPr id="11" name="Rectangle 3"/>
            <p:cNvSpPr>
              <a:spLocks noChangeArrowheads="1"/>
            </p:cNvSpPr>
            <p:nvPr/>
          </p:nvSpPr>
          <p:spPr bwMode="auto">
            <a:xfrm>
              <a:off x="2811" y="1278"/>
              <a:ext cx="138" cy="327"/>
            </a:xfrm>
            <a:prstGeom prst="rect">
              <a:avLst/>
            </a:prstGeom>
            <a:noFill/>
            <a:ln w="9525">
              <a:noFill/>
              <a:miter lim="800000"/>
              <a:headEnd/>
              <a:tailEnd/>
            </a:ln>
          </p:spPr>
          <p:txBody>
            <a:bodyPr wrap="none" anchor="ctr">
              <a:spAutoFit/>
            </a:bodyPr>
            <a:lstStyle/>
            <a:p>
              <a:r>
                <a:rPr lang="en-US" sz="1000" b="1" i="0" dirty="0">
                  <a:cs typeface="Times New Roman" pitchFamily="18" charset="0"/>
                </a:rPr>
                <a:t> </a:t>
              </a:r>
              <a:endParaRPr lang="en-US" sz="1100" i="0" dirty="0"/>
            </a:p>
            <a:p>
              <a:pPr eaLnBrk="0" hangingPunct="0"/>
              <a:endParaRPr lang="en-US" i="0" dirty="0"/>
            </a:p>
          </p:txBody>
        </p:sp>
        <p:sp>
          <p:nvSpPr>
            <p:cNvPr id="12" name="Text Box 9"/>
            <p:cNvSpPr txBox="1">
              <a:spLocks noChangeArrowheads="1"/>
            </p:cNvSpPr>
            <p:nvPr/>
          </p:nvSpPr>
          <p:spPr bwMode="auto">
            <a:xfrm>
              <a:off x="912" y="3024"/>
              <a:ext cx="576" cy="192"/>
            </a:xfrm>
            <a:prstGeom prst="rect">
              <a:avLst/>
            </a:prstGeom>
            <a:noFill/>
            <a:ln w="9525">
              <a:noFill/>
              <a:miter lim="800000"/>
              <a:headEnd/>
              <a:tailEnd/>
            </a:ln>
          </p:spPr>
          <p:txBody>
            <a:bodyPr>
              <a:spAutoFit/>
            </a:bodyPr>
            <a:lstStyle/>
            <a:p>
              <a:r>
                <a:rPr lang="en-US" sz="1400" dirty="0" smtClean="0"/>
                <a:t>Student 2</a:t>
              </a:r>
              <a:endParaRPr lang="en-US" sz="1400" i="0" dirty="0"/>
            </a:p>
          </p:txBody>
        </p:sp>
        <p:sp>
          <p:nvSpPr>
            <p:cNvPr id="13" name="AutoShape 11"/>
            <p:cNvSpPr>
              <a:spLocks noChangeArrowheads="1"/>
            </p:cNvSpPr>
            <p:nvPr/>
          </p:nvSpPr>
          <p:spPr bwMode="auto">
            <a:xfrm>
              <a:off x="1680" y="2976"/>
              <a:ext cx="624" cy="480"/>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14" name="Line 12"/>
            <p:cNvSpPr>
              <a:spLocks noChangeShapeType="1"/>
            </p:cNvSpPr>
            <p:nvPr/>
          </p:nvSpPr>
          <p:spPr bwMode="auto">
            <a:xfrm>
              <a:off x="1344" y="2208"/>
              <a:ext cx="528" cy="768"/>
            </a:xfrm>
            <a:prstGeom prst="line">
              <a:avLst/>
            </a:prstGeom>
            <a:noFill/>
            <a:ln w="15875">
              <a:solidFill>
                <a:schemeClr val="tx1"/>
              </a:solidFill>
              <a:round/>
              <a:headEnd/>
              <a:tailEnd type="triangle" w="lg" len="lg"/>
            </a:ln>
          </p:spPr>
          <p:txBody>
            <a:bodyPr/>
            <a:lstStyle/>
            <a:p>
              <a:endParaRPr lang="en-US" dirty="0"/>
            </a:p>
          </p:txBody>
        </p:sp>
        <p:sp>
          <p:nvSpPr>
            <p:cNvPr id="15" name="AutoShape 13"/>
            <p:cNvSpPr>
              <a:spLocks noChangeArrowheads="1"/>
            </p:cNvSpPr>
            <p:nvPr/>
          </p:nvSpPr>
          <p:spPr bwMode="auto">
            <a:xfrm>
              <a:off x="1776" y="3024"/>
              <a:ext cx="563" cy="192"/>
            </a:xfrm>
            <a:prstGeom prst="flowChartProcess">
              <a:avLst/>
            </a:prstGeom>
            <a:noFill/>
            <a:ln w="9525">
              <a:noFill/>
              <a:miter lim="800000"/>
              <a:headEnd/>
              <a:tailEnd/>
            </a:ln>
          </p:spPr>
          <p:txBody>
            <a:bodyPr>
              <a:spAutoFit/>
            </a:bodyPr>
            <a:lstStyle/>
            <a:p>
              <a:r>
                <a:rPr lang="en-US" sz="1400" dirty="0" smtClean="0"/>
                <a:t>Student 3</a:t>
              </a:r>
              <a:endParaRPr lang="en-US" sz="1400" i="0" dirty="0"/>
            </a:p>
          </p:txBody>
        </p:sp>
        <p:sp>
          <p:nvSpPr>
            <p:cNvPr id="16" name="AutoShape 14"/>
            <p:cNvSpPr>
              <a:spLocks noChangeArrowheads="1"/>
            </p:cNvSpPr>
            <p:nvPr/>
          </p:nvSpPr>
          <p:spPr bwMode="auto">
            <a:xfrm>
              <a:off x="432" y="1584"/>
              <a:ext cx="1008" cy="624"/>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17" name="Line 15"/>
            <p:cNvSpPr>
              <a:spLocks noChangeShapeType="1"/>
            </p:cNvSpPr>
            <p:nvPr/>
          </p:nvSpPr>
          <p:spPr bwMode="auto">
            <a:xfrm>
              <a:off x="1008" y="2208"/>
              <a:ext cx="106" cy="761"/>
            </a:xfrm>
            <a:prstGeom prst="line">
              <a:avLst/>
            </a:prstGeom>
            <a:noFill/>
            <a:ln w="15875">
              <a:solidFill>
                <a:schemeClr val="tx1"/>
              </a:solidFill>
              <a:round/>
              <a:headEnd/>
              <a:tailEnd type="triangle" w="lg" len="lg"/>
            </a:ln>
          </p:spPr>
          <p:txBody>
            <a:bodyPr/>
            <a:lstStyle/>
            <a:p>
              <a:endParaRPr lang="en-US" dirty="0"/>
            </a:p>
          </p:txBody>
        </p:sp>
        <p:sp>
          <p:nvSpPr>
            <p:cNvPr id="18" name="AutoShape 16"/>
            <p:cNvSpPr>
              <a:spLocks noChangeArrowheads="1"/>
            </p:cNvSpPr>
            <p:nvPr/>
          </p:nvSpPr>
          <p:spPr bwMode="auto">
            <a:xfrm>
              <a:off x="864" y="2976"/>
              <a:ext cx="624" cy="480"/>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19" name="AutoShape 17"/>
            <p:cNvSpPr>
              <a:spLocks noChangeArrowheads="1"/>
            </p:cNvSpPr>
            <p:nvPr/>
          </p:nvSpPr>
          <p:spPr bwMode="auto">
            <a:xfrm>
              <a:off x="96" y="2976"/>
              <a:ext cx="624" cy="480"/>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20" name="Line 18"/>
            <p:cNvSpPr>
              <a:spLocks noChangeShapeType="1"/>
            </p:cNvSpPr>
            <p:nvPr/>
          </p:nvSpPr>
          <p:spPr bwMode="auto">
            <a:xfrm flipH="1">
              <a:off x="480" y="2208"/>
              <a:ext cx="240" cy="768"/>
            </a:xfrm>
            <a:prstGeom prst="line">
              <a:avLst/>
            </a:prstGeom>
            <a:noFill/>
            <a:ln w="15875">
              <a:solidFill>
                <a:schemeClr val="tx1"/>
              </a:solidFill>
              <a:round/>
              <a:headEnd/>
              <a:tailEnd type="triangle" w="lg" len="lg"/>
            </a:ln>
          </p:spPr>
          <p:txBody>
            <a:bodyPr/>
            <a:lstStyle/>
            <a:p>
              <a:endParaRPr lang="en-US" dirty="0"/>
            </a:p>
          </p:txBody>
        </p:sp>
        <p:sp>
          <p:nvSpPr>
            <p:cNvPr id="21" name="Text Box 19"/>
            <p:cNvSpPr txBox="1">
              <a:spLocks noChangeArrowheads="1"/>
            </p:cNvSpPr>
            <p:nvPr/>
          </p:nvSpPr>
          <p:spPr bwMode="auto">
            <a:xfrm>
              <a:off x="624" y="1776"/>
              <a:ext cx="864" cy="231"/>
            </a:xfrm>
            <a:prstGeom prst="rect">
              <a:avLst/>
            </a:prstGeom>
            <a:noFill/>
            <a:ln w="9525">
              <a:noFill/>
              <a:miter lim="800000"/>
              <a:headEnd/>
              <a:tailEnd/>
            </a:ln>
          </p:spPr>
          <p:txBody>
            <a:bodyPr>
              <a:spAutoFit/>
            </a:bodyPr>
            <a:lstStyle/>
            <a:p>
              <a:pPr>
                <a:spcBef>
                  <a:spcPct val="50000"/>
                </a:spcBef>
              </a:pPr>
              <a:r>
                <a:rPr lang="en-US" dirty="0" smtClean="0"/>
                <a:t>School</a:t>
              </a:r>
              <a:r>
                <a:rPr lang="en-US" i="0" dirty="0" smtClean="0"/>
                <a:t> </a:t>
              </a:r>
              <a:r>
                <a:rPr lang="en-US" i="0" dirty="0"/>
                <a:t>1</a:t>
              </a:r>
            </a:p>
          </p:txBody>
        </p:sp>
        <p:sp>
          <p:nvSpPr>
            <p:cNvPr id="22" name="Rectangle 20"/>
            <p:cNvSpPr>
              <a:spLocks noChangeArrowheads="1"/>
            </p:cNvSpPr>
            <p:nvPr/>
          </p:nvSpPr>
          <p:spPr bwMode="auto">
            <a:xfrm>
              <a:off x="144" y="3024"/>
              <a:ext cx="672" cy="192"/>
            </a:xfrm>
            <a:prstGeom prst="rect">
              <a:avLst/>
            </a:prstGeom>
            <a:noFill/>
            <a:ln w="9525">
              <a:noFill/>
              <a:miter lim="800000"/>
              <a:headEnd/>
              <a:tailEnd/>
            </a:ln>
          </p:spPr>
          <p:txBody>
            <a:bodyPr>
              <a:spAutoFit/>
            </a:bodyPr>
            <a:lstStyle/>
            <a:p>
              <a:r>
                <a:rPr lang="en-US" sz="1400" dirty="0" smtClean="0"/>
                <a:t>Student 1</a:t>
              </a:r>
              <a:endParaRPr lang="en-US" sz="1400" i="0" dirty="0"/>
            </a:p>
          </p:txBody>
        </p:sp>
        <p:sp>
          <p:nvSpPr>
            <p:cNvPr id="24" name="AutoShape 27"/>
            <p:cNvSpPr>
              <a:spLocks noChangeArrowheads="1"/>
            </p:cNvSpPr>
            <p:nvPr/>
          </p:nvSpPr>
          <p:spPr bwMode="auto">
            <a:xfrm>
              <a:off x="2861" y="1584"/>
              <a:ext cx="1008" cy="624"/>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25" name="Line 28"/>
            <p:cNvSpPr>
              <a:spLocks noChangeShapeType="1"/>
            </p:cNvSpPr>
            <p:nvPr/>
          </p:nvSpPr>
          <p:spPr bwMode="auto">
            <a:xfrm>
              <a:off x="3408" y="2208"/>
              <a:ext cx="106" cy="761"/>
            </a:xfrm>
            <a:prstGeom prst="line">
              <a:avLst/>
            </a:prstGeom>
            <a:noFill/>
            <a:ln w="15875">
              <a:solidFill>
                <a:schemeClr val="tx1"/>
              </a:solidFill>
              <a:round/>
              <a:headEnd/>
              <a:tailEnd type="triangle" w="lg" len="lg"/>
            </a:ln>
          </p:spPr>
          <p:txBody>
            <a:bodyPr/>
            <a:lstStyle/>
            <a:p>
              <a:endParaRPr lang="en-US" dirty="0"/>
            </a:p>
          </p:txBody>
        </p:sp>
        <p:sp>
          <p:nvSpPr>
            <p:cNvPr id="26" name="Line 31"/>
            <p:cNvSpPr>
              <a:spLocks noChangeShapeType="1"/>
            </p:cNvSpPr>
            <p:nvPr/>
          </p:nvSpPr>
          <p:spPr bwMode="auto">
            <a:xfrm flipH="1">
              <a:off x="2880" y="2208"/>
              <a:ext cx="240" cy="768"/>
            </a:xfrm>
            <a:prstGeom prst="line">
              <a:avLst/>
            </a:prstGeom>
            <a:noFill/>
            <a:ln w="15875">
              <a:solidFill>
                <a:schemeClr val="tx1"/>
              </a:solidFill>
              <a:round/>
              <a:headEnd/>
              <a:tailEnd type="triangle" w="lg" len="lg"/>
            </a:ln>
          </p:spPr>
          <p:txBody>
            <a:bodyPr/>
            <a:lstStyle/>
            <a:p>
              <a:endParaRPr lang="en-US" dirty="0"/>
            </a:p>
          </p:txBody>
        </p:sp>
        <p:sp>
          <p:nvSpPr>
            <p:cNvPr id="27" name="Text Box 32"/>
            <p:cNvSpPr txBox="1">
              <a:spLocks noChangeArrowheads="1"/>
            </p:cNvSpPr>
            <p:nvPr/>
          </p:nvSpPr>
          <p:spPr bwMode="auto">
            <a:xfrm>
              <a:off x="2832" y="1776"/>
              <a:ext cx="960" cy="231"/>
            </a:xfrm>
            <a:prstGeom prst="rect">
              <a:avLst/>
            </a:prstGeom>
            <a:noFill/>
            <a:ln w="9525">
              <a:noFill/>
              <a:miter lim="800000"/>
              <a:headEnd/>
              <a:tailEnd/>
            </a:ln>
          </p:spPr>
          <p:txBody>
            <a:bodyPr>
              <a:spAutoFit/>
            </a:bodyPr>
            <a:lstStyle/>
            <a:p>
              <a:pPr>
                <a:spcBef>
                  <a:spcPct val="50000"/>
                </a:spcBef>
              </a:pPr>
              <a:r>
                <a:rPr lang="en-US" i="0" dirty="0"/>
                <a:t>    </a:t>
              </a:r>
              <a:r>
                <a:rPr lang="en-US" dirty="0" smtClean="0"/>
                <a:t>School</a:t>
              </a:r>
              <a:r>
                <a:rPr lang="en-US" i="0" dirty="0" smtClean="0"/>
                <a:t> </a:t>
              </a:r>
              <a:r>
                <a:rPr lang="en-US" i="0" dirty="0"/>
                <a:t>2…</a:t>
              </a:r>
            </a:p>
          </p:txBody>
        </p:sp>
        <p:sp>
          <p:nvSpPr>
            <p:cNvPr id="28" name="Text Box 39"/>
            <p:cNvSpPr txBox="1">
              <a:spLocks noChangeArrowheads="1"/>
            </p:cNvSpPr>
            <p:nvPr/>
          </p:nvSpPr>
          <p:spPr bwMode="auto">
            <a:xfrm>
              <a:off x="1488" y="3216"/>
              <a:ext cx="288" cy="250"/>
            </a:xfrm>
            <a:prstGeom prst="rect">
              <a:avLst/>
            </a:prstGeom>
            <a:noFill/>
            <a:ln w="9525">
              <a:noFill/>
              <a:miter lim="800000"/>
              <a:headEnd/>
              <a:tailEnd/>
            </a:ln>
          </p:spPr>
          <p:txBody>
            <a:bodyPr>
              <a:spAutoFit/>
            </a:bodyPr>
            <a:lstStyle/>
            <a:p>
              <a:pPr>
                <a:spcBef>
                  <a:spcPct val="50000"/>
                </a:spcBef>
              </a:pPr>
              <a:endParaRPr lang="en-US" sz="2000" dirty="0"/>
            </a:p>
          </p:txBody>
        </p:sp>
        <p:sp>
          <p:nvSpPr>
            <p:cNvPr id="29" name="Text Box 9"/>
            <p:cNvSpPr txBox="1">
              <a:spLocks noChangeArrowheads="1"/>
            </p:cNvSpPr>
            <p:nvPr/>
          </p:nvSpPr>
          <p:spPr bwMode="auto">
            <a:xfrm>
              <a:off x="3408" y="3024"/>
              <a:ext cx="576" cy="192"/>
            </a:xfrm>
            <a:prstGeom prst="rect">
              <a:avLst/>
            </a:prstGeom>
            <a:noFill/>
            <a:ln w="9525">
              <a:noFill/>
              <a:miter lim="800000"/>
              <a:headEnd/>
              <a:tailEnd/>
            </a:ln>
          </p:spPr>
          <p:txBody>
            <a:bodyPr>
              <a:spAutoFit/>
            </a:bodyPr>
            <a:lstStyle/>
            <a:p>
              <a:r>
                <a:rPr lang="en-US" sz="1400" dirty="0" smtClean="0"/>
                <a:t>Student 2 . . .</a:t>
              </a:r>
              <a:endParaRPr lang="en-US" sz="1400" i="0" dirty="0"/>
            </a:p>
          </p:txBody>
        </p:sp>
        <p:sp>
          <p:nvSpPr>
            <p:cNvPr id="32" name="AutoShape 16"/>
            <p:cNvSpPr>
              <a:spLocks noChangeArrowheads="1"/>
            </p:cNvSpPr>
            <p:nvPr/>
          </p:nvSpPr>
          <p:spPr bwMode="auto">
            <a:xfrm>
              <a:off x="3360" y="2976"/>
              <a:ext cx="624" cy="480"/>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33" name="AutoShape 17"/>
            <p:cNvSpPr>
              <a:spLocks noChangeArrowheads="1"/>
            </p:cNvSpPr>
            <p:nvPr/>
          </p:nvSpPr>
          <p:spPr bwMode="auto">
            <a:xfrm>
              <a:off x="2592" y="2976"/>
              <a:ext cx="624" cy="480"/>
            </a:xfrm>
            <a:prstGeom prst="flowChartProcess">
              <a:avLst/>
            </a:prstGeom>
            <a:noFill/>
            <a:ln w="9525">
              <a:solidFill>
                <a:schemeClr val="tx1"/>
              </a:solidFill>
              <a:miter lim="800000"/>
              <a:headEnd/>
              <a:tailEnd/>
            </a:ln>
          </p:spPr>
          <p:txBody>
            <a:bodyPr wrap="none" anchor="ctr"/>
            <a:lstStyle/>
            <a:p>
              <a:pPr algn="ctr"/>
              <a:endParaRPr lang="en-US" dirty="0"/>
            </a:p>
          </p:txBody>
        </p:sp>
        <p:sp>
          <p:nvSpPr>
            <p:cNvPr id="34" name="Rectangle 20"/>
            <p:cNvSpPr>
              <a:spLocks noChangeArrowheads="1"/>
            </p:cNvSpPr>
            <p:nvPr/>
          </p:nvSpPr>
          <p:spPr bwMode="auto">
            <a:xfrm>
              <a:off x="2640" y="3024"/>
              <a:ext cx="672" cy="192"/>
            </a:xfrm>
            <a:prstGeom prst="rect">
              <a:avLst/>
            </a:prstGeom>
            <a:noFill/>
            <a:ln w="9525">
              <a:noFill/>
              <a:miter lim="800000"/>
              <a:headEnd/>
              <a:tailEnd/>
            </a:ln>
          </p:spPr>
          <p:txBody>
            <a:bodyPr>
              <a:spAutoFit/>
            </a:bodyPr>
            <a:lstStyle/>
            <a:p>
              <a:r>
                <a:rPr lang="en-US" sz="1400" dirty="0" smtClean="0"/>
                <a:t>Student 1</a:t>
              </a:r>
              <a:endParaRPr lang="en-US" sz="1400" i="0" dirty="0"/>
            </a:p>
          </p:txBody>
        </p:sp>
      </p:grpSp>
      <p:sp>
        <p:nvSpPr>
          <p:cNvPr id="36" name="TextBox 35"/>
          <p:cNvSpPr txBox="1"/>
          <p:nvPr/>
        </p:nvSpPr>
        <p:spPr>
          <a:xfrm>
            <a:off x="7924800" y="2286000"/>
            <a:ext cx="914400" cy="369332"/>
          </a:xfrm>
          <a:prstGeom prst="rect">
            <a:avLst/>
          </a:prstGeom>
          <a:noFill/>
        </p:spPr>
        <p:txBody>
          <a:bodyPr wrap="square" rtlCol="0">
            <a:spAutoFit/>
          </a:bodyPr>
          <a:lstStyle/>
          <a:p>
            <a:r>
              <a:rPr lang="en-US" b="1" dirty="0" smtClean="0"/>
              <a:t>Level 2</a:t>
            </a:r>
            <a:endParaRPr lang="en-US" b="1" dirty="0"/>
          </a:p>
        </p:txBody>
      </p:sp>
      <p:sp>
        <p:nvSpPr>
          <p:cNvPr id="37" name="TextBox 36"/>
          <p:cNvSpPr txBox="1"/>
          <p:nvPr/>
        </p:nvSpPr>
        <p:spPr>
          <a:xfrm>
            <a:off x="8077200" y="4495800"/>
            <a:ext cx="914400" cy="369332"/>
          </a:xfrm>
          <a:prstGeom prst="rect">
            <a:avLst/>
          </a:prstGeom>
          <a:noFill/>
        </p:spPr>
        <p:txBody>
          <a:bodyPr wrap="square" rtlCol="0">
            <a:spAutoFit/>
          </a:bodyPr>
          <a:lstStyle/>
          <a:p>
            <a:r>
              <a:rPr lang="en-US" b="1" dirty="0" smtClean="0"/>
              <a:t>Level 1</a:t>
            </a:r>
            <a:endParaRPr lang="en-US" b="1" dirty="0"/>
          </a:p>
        </p:txBody>
      </p:sp>
      <p:sp>
        <p:nvSpPr>
          <p:cNvPr id="39" name="TextBox 38"/>
          <p:cNvSpPr txBox="1"/>
          <p:nvPr/>
        </p:nvSpPr>
        <p:spPr>
          <a:xfrm>
            <a:off x="1219200" y="5486400"/>
            <a:ext cx="7086600" cy="646331"/>
          </a:xfrm>
          <a:prstGeom prst="rect">
            <a:avLst/>
          </a:prstGeom>
          <a:noFill/>
        </p:spPr>
        <p:txBody>
          <a:bodyPr wrap="square" rtlCol="0">
            <a:spAutoFit/>
          </a:bodyPr>
          <a:lstStyle/>
          <a:p>
            <a:r>
              <a:rPr lang="en-US" dirty="0" smtClean="0"/>
              <a:t>Level 1 Variables: Student Achievement Score, Gender, Student’s SES….</a:t>
            </a:r>
          </a:p>
          <a:p>
            <a:r>
              <a:rPr lang="en-US" dirty="0" smtClean="0"/>
              <a:t>Level 2 Variables: Public or Catholic School…</a:t>
            </a:r>
            <a:endParaRPr lang="en-US" dirty="0"/>
          </a:p>
        </p:txBody>
      </p:sp>
    </p:spTree>
    <p:extLst>
      <p:ext uri="{BB962C8B-B14F-4D97-AF65-F5344CB8AC3E}">
        <p14:creationId xmlns:p14="http://schemas.microsoft.com/office/powerpoint/2010/main" val="285019524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1375</TotalTime>
  <Words>1881</Words>
  <Application>Microsoft Macintosh PowerPoint</Application>
  <PresentationFormat>On-screen Show (4:3)</PresentationFormat>
  <Paragraphs>249</Paragraphs>
  <Slides>26</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Equation</vt:lpstr>
      <vt:lpstr>  Analysis of Clustered and Longitudinal Data  </vt:lpstr>
      <vt:lpstr>Agenda </vt:lpstr>
      <vt:lpstr>What is Clustered Data?</vt:lpstr>
      <vt:lpstr>What is Longitudinal Data?</vt:lpstr>
      <vt:lpstr>What is Clustered-Longitudinal Data? </vt:lpstr>
      <vt:lpstr>What is Repeated Measures Data? </vt:lpstr>
      <vt:lpstr>What is “Multilevel” Data</vt:lpstr>
      <vt:lpstr>Two-Level Clustered Data Example</vt:lpstr>
      <vt:lpstr>Two-Level Clustered Data (Students Nested within Schools)</vt:lpstr>
      <vt:lpstr>Two-Level Longitudinal Data Example</vt:lpstr>
      <vt:lpstr>Longitudinal Data  (Vocabulary Measured Over Time)</vt:lpstr>
      <vt:lpstr>Two-Level Repeated Measures Example</vt:lpstr>
      <vt:lpstr>Repeated Measures Data  (Rat Brain Example)</vt:lpstr>
      <vt:lpstr>Three-Level Clustered Data Example</vt:lpstr>
      <vt:lpstr>Three-Level Clustered Data  (Students nested in classrooms nested in schools)</vt:lpstr>
      <vt:lpstr>Three-Level Clustered-Longitudinal Data Example</vt:lpstr>
      <vt:lpstr>Three-Level Clustered-Longitudinal Data  (Math scores measured over time for students nested in schools)</vt:lpstr>
      <vt:lpstr>What Constitutes a “Level” in Multilevel Data?</vt:lpstr>
      <vt:lpstr>What is Not a “Level”</vt:lpstr>
      <vt:lpstr>Why all this talk about “levels”?</vt:lpstr>
      <vt:lpstr> Models for Multilevel Data</vt:lpstr>
      <vt:lpstr>What are Linear Mixed Models? (LMMs)</vt:lpstr>
      <vt:lpstr>Fixed Effects in a LMM</vt:lpstr>
      <vt:lpstr>Random Effects in a LMM</vt:lpstr>
      <vt:lpstr>Random Effects in a LMM (cont)</vt:lpstr>
      <vt:lpstr>In Conclusion</vt:lpstr>
    </vt:vector>
  </TitlesOfParts>
  <Company>University of Michigan: LSA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kwelch</dc:creator>
  <cp:lastModifiedBy>Heidi Reichert</cp:lastModifiedBy>
  <cp:revision>96</cp:revision>
  <dcterms:created xsi:type="dcterms:W3CDTF">2012-04-12T00:52:13Z</dcterms:created>
  <dcterms:modified xsi:type="dcterms:W3CDTF">2013-01-17T13:47:22Z</dcterms:modified>
</cp:coreProperties>
</file>